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8" r:id="rId3"/>
    <p:sldId id="260" r:id="rId4"/>
    <p:sldId id="261" r:id="rId5"/>
    <p:sldId id="262" r:id="rId6"/>
    <p:sldId id="277" r:id="rId7"/>
    <p:sldId id="267" r:id="rId8"/>
    <p:sldId id="270" r:id="rId9"/>
    <p:sldId id="269" r:id="rId10"/>
    <p:sldId id="271" r:id="rId11"/>
    <p:sldId id="272" r:id="rId12"/>
    <p:sldId id="273" r:id="rId13"/>
    <p:sldId id="264" r:id="rId14"/>
    <p:sldId id="257" r:id="rId15"/>
    <p:sldId id="275" r:id="rId16"/>
    <p:sldId id="276" r:id="rId17"/>
    <p:sldId id="25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A"/>
    <a:srgbClr val="6DC0FF"/>
    <a:srgbClr val="B8D6F6"/>
    <a:srgbClr val="002776"/>
    <a:srgbClr val="013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8" d="100"/>
          <a:sy n="98" d="100"/>
        </p:scale>
        <p:origin x="-2004" y="-372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>
        <a:gradFill rotWithShape="0">
          <a:gsLst>
            <a:gs pos="0">
              <a:srgbClr val="6DC0FF"/>
            </a:gs>
            <a:gs pos="49000">
              <a:schemeClr val="bg1"/>
            </a:gs>
            <a:gs pos="100000">
              <a:srgbClr val="6DC0FF"/>
            </a:gs>
          </a:gsLst>
        </a:gradFill>
      </dgm:spPr>
      <dgm:t>
        <a:bodyPr/>
        <a:lstStyle/>
        <a:p>
          <a:pPr algn="ctr"/>
          <a:r>
            <a:rPr lang="ru-RU" dirty="0" smtClean="0">
              <a:solidFill>
                <a:srgbClr val="00339A"/>
              </a:solidFill>
            </a:rPr>
            <a:t>психолого-педагогические условия</a:t>
          </a:r>
          <a:endParaRPr lang="ru-RU" dirty="0">
            <a:solidFill>
              <a:srgbClr val="00339A"/>
            </a:solidFill>
          </a:endParaRPr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>
        <a:gradFill rotWithShape="0">
          <a:gsLst>
            <a:gs pos="0">
              <a:srgbClr val="6DC0FF"/>
            </a:gs>
            <a:gs pos="49000">
              <a:schemeClr val="bg1"/>
            </a:gs>
            <a:gs pos="100000">
              <a:srgbClr val="6DC0FF"/>
            </a:gs>
          </a:gsLst>
        </a:gradFill>
      </dgm:spPr>
      <dgm:t>
        <a:bodyPr/>
        <a:lstStyle/>
        <a:p>
          <a:pPr algn="ctr"/>
          <a:r>
            <a:rPr lang="ru-RU" dirty="0" smtClean="0">
              <a:solidFill>
                <a:srgbClr val="00339A"/>
              </a:solidFill>
            </a:rPr>
            <a:t>кадровые условия</a:t>
          </a:r>
          <a:endParaRPr lang="ru-RU" dirty="0">
            <a:solidFill>
              <a:srgbClr val="00339A"/>
            </a:solidFill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>
        <a:gradFill rotWithShape="0">
          <a:gsLst>
            <a:gs pos="0">
              <a:srgbClr val="6DC0FF"/>
            </a:gs>
            <a:gs pos="49000">
              <a:schemeClr val="bg1"/>
            </a:gs>
            <a:gs pos="100000">
              <a:srgbClr val="6DC0FF"/>
            </a:gs>
          </a:gsLst>
        </a:gradFill>
      </dgm:spPr>
      <dgm:t>
        <a:bodyPr/>
        <a:lstStyle/>
        <a:p>
          <a:pPr algn="ctr"/>
          <a:r>
            <a:rPr lang="ru-RU" dirty="0" smtClean="0">
              <a:solidFill>
                <a:srgbClr val="00339A"/>
              </a:solidFill>
            </a:rPr>
            <a:t>материально-технические условия </a:t>
          </a:r>
          <a:endParaRPr lang="ru-RU" dirty="0">
            <a:solidFill>
              <a:srgbClr val="00339A"/>
            </a:solidFill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>
        <a:gradFill rotWithShape="0">
          <a:gsLst>
            <a:gs pos="0">
              <a:srgbClr val="6DC0FF"/>
            </a:gs>
            <a:gs pos="49000">
              <a:schemeClr val="bg1"/>
            </a:gs>
            <a:gs pos="100000">
              <a:srgbClr val="6DC0FF"/>
            </a:gs>
          </a:gsLst>
        </a:gradFill>
      </dgm:spPr>
      <dgm:t>
        <a:bodyPr/>
        <a:lstStyle/>
        <a:p>
          <a:pPr algn="ctr"/>
          <a:r>
            <a:rPr lang="ru-RU" dirty="0" smtClean="0">
              <a:solidFill>
                <a:srgbClr val="00339A"/>
              </a:solidFill>
            </a:rPr>
            <a:t>финансовые условия </a:t>
          </a:r>
          <a:endParaRPr lang="ru-RU" dirty="0">
            <a:solidFill>
              <a:srgbClr val="00339A"/>
            </a:solidFill>
          </a:endParaRPr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>
        <a:gradFill rotWithShape="0">
          <a:gsLst>
            <a:gs pos="0">
              <a:srgbClr val="6DC0FF"/>
            </a:gs>
            <a:gs pos="49000">
              <a:schemeClr val="bg1"/>
            </a:gs>
            <a:gs pos="100000">
              <a:srgbClr val="6DC0FF"/>
            </a:gs>
          </a:gsLst>
        </a:gradFill>
      </dgm:spPr>
      <dgm:t>
        <a:bodyPr/>
        <a:lstStyle/>
        <a:p>
          <a:pPr algn="ctr"/>
          <a:r>
            <a:rPr lang="ru-RU" dirty="0" smtClean="0">
              <a:solidFill>
                <a:srgbClr val="00339A"/>
              </a:solidFill>
            </a:rPr>
            <a:t>развивающая предметно-пространственная среда</a:t>
          </a:r>
          <a:endParaRPr lang="ru-RU" dirty="0">
            <a:solidFill>
              <a:srgbClr val="00339A"/>
            </a:solidFill>
          </a:endParaRPr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ScaleX="855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 custScaleX="68192" custLinFactNeighborY="-80829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 custScaleX="855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 custScaleX="69603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 custScaleX="855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 custScaleX="7120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 custScaleX="855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 custScaleX="73209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ScaleX="85551" custLinFactNeighborX="-13194" custLinFactNeighborY="-19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ScaleX="75847" custLinFactNeighborY="-36110">
        <dgm:presLayoutVars>
          <dgm:bulletEnabled val="1"/>
        </dgm:presLayoutVars>
      </dgm:prSet>
      <dgm:spPr/>
    </dgm:pt>
  </dgm:ptLst>
  <dgm:cxnLst>
    <dgm:cxn modelId="{D8AA5C77-9AEB-494B-BD52-4F9AB6B403F3}" type="presOf" srcId="{7DC315D4-CF6A-4FD0-9BD4-74329BDFD2E4}" destId="{61AE2133-6DD3-4D37-9B8D-D678BC651EAC}" srcOrd="1" destOrd="0" presId="urn:microsoft.com/office/officeart/2005/8/layout/list1"/>
    <dgm:cxn modelId="{7C424B29-0576-497C-809D-A7242643411D}" type="presOf" srcId="{EF101EA2-D3EF-4F9A-B170-673B13B2AB99}" destId="{E4CDCD51-55B5-47A8-A21F-2E13C8497BDF}" srcOrd="0" destOrd="0" presId="urn:microsoft.com/office/officeart/2005/8/layout/list1"/>
    <dgm:cxn modelId="{F4459F71-9B2B-4BD4-B9AC-6B9EEC92F8F4}" type="presOf" srcId="{DBEB36B6-DE6B-478C-9480-55DFD5B44D03}" destId="{89EDEAD9-DA62-45D3-9EE4-54C18FFE8251}" srcOrd="1" destOrd="0" presId="urn:microsoft.com/office/officeart/2005/8/layout/list1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BC7F7637-70CC-400F-B716-6D2CE3BDA727}" type="presOf" srcId="{EA99C889-C3C4-4DA2-95A7-54DE057BCAB6}" destId="{E9BD361F-BD60-461F-8D02-5C93E37A8958}" srcOrd="0" destOrd="0" presId="urn:microsoft.com/office/officeart/2005/8/layout/list1"/>
    <dgm:cxn modelId="{FDF21719-F49C-4C82-9FCA-ACCA34C0A5CE}" type="presOf" srcId="{EF101EA2-D3EF-4F9A-B170-673B13B2AB99}" destId="{6BB609BF-E19A-4E75-9CAA-6CFD4D46966B}" srcOrd="1" destOrd="0" presId="urn:microsoft.com/office/officeart/2005/8/layout/list1"/>
    <dgm:cxn modelId="{350225F7-7F95-4168-8C70-1C0FF7DEF10D}" type="presOf" srcId="{DBEB36B6-DE6B-478C-9480-55DFD5B44D03}" destId="{90ECB009-2161-4FCE-BDBD-5D422FF9BD8B}" srcOrd="0" destOrd="0" presId="urn:microsoft.com/office/officeart/2005/8/layout/list1"/>
    <dgm:cxn modelId="{F058388E-AE31-4432-883F-E781AD812A27}" type="presOf" srcId="{CDBA3C88-BD9A-45C0-AE92-37C296F66ACB}" destId="{28DD7763-6CEC-4AA4-AD7D-F789D9DAD30D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E9FDEAD3-B129-48DB-841E-F4383685B52F}" type="presOf" srcId="{7DC315D4-CF6A-4FD0-9BD4-74329BDFD2E4}" destId="{BDA33F08-5B65-4C8A-B073-98578CAD4843}" srcOrd="0" destOrd="0" presId="urn:microsoft.com/office/officeart/2005/8/layout/list1"/>
    <dgm:cxn modelId="{F99E0B90-A90B-401F-94B1-90FB3A25B37B}" type="presOf" srcId="{CDBA3C88-BD9A-45C0-AE92-37C296F66ACB}" destId="{B021F2BB-6371-4D24-BBDB-008A4F739364}" srcOrd="1" destOrd="0" presId="urn:microsoft.com/office/officeart/2005/8/layout/list1"/>
    <dgm:cxn modelId="{92A9C0DC-52C6-4531-B59F-8AE169E0FDC9}" type="presOf" srcId="{EA99C889-C3C4-4DA2-95A7-54DE057BCAB6}" destId="{B74C86A2-E452-4D24-B72C-68181FD0FBC5}" srcOrd="1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D70615EE-193D-46F4-ABCE-A528D61EF652}" type="presOf" srcId="{7EE43911-8834-4449-9A1A-2168EA05DEF5}" destId="{A86B5035-7A6C-46E1-9C99-4C9553F2AF05}" srcOrd="0" destOrd="0" presId="urn:microsoft.com/office/officeart/2005/8/layout/list1"/>
    <dgm:cxn modelId="{2498121F-E558-488A-9E20-9580F15710F4}" type="presParOf" srcId="{A86B5035-7A6C-46E1-9C99-4C9553F2AF05}" destId="{E2830A46-1D5E-471C-AD50-9D2FD3E5F309}" srcOrd="0" destOrd="0" presId="urn:microsoft.com/office/officeart/2005/8/layout/list1"/>
    <dgm:cxn modelId="{66574C8A-B528-42AE-873A-831DD05D760A}" type="presParOf" srcId="{E2830A46-1D5E-471C-AD50-9D2FD3E5F309}" destId="{E9BD361F-BD60-461F-8D02-5C93E37A8958}" srcOrd="0" destOrd="0" presId="urn:microsoft.com/office/officeart/2005/8/layout/list1"/>
    <dgm:cxn modelId="{930CDD3E-3BD3-48CD-B119-8FDEE8EC2252}" type="presParOf" srcId="{E2830A46-1D5E-471C-AD50-9D2FD3E5F309}" destId="{B74C86A2-E452-4D24-B72C-68181FD0FBC5}" srcOrd="1" destOrd="0" presId="urn:microsoft.com/office/officeart/2005/8/layout/list1"/>
    <dgm:cxn modelId="{5821D1C4-CF8C-4617-AC07-08B1EB721E0D}" type="presParOf" srcId="{A86B5035-7A6C-46E1-9C99-4C9553F2AF05}" destId="{BBA5896B-DBA9-4BE7-AA19-5F1A80788BD2}" srcOrd="1" destOrd="0" presId="urn:microsoft.com/office/officeart/2005/8/layout/list1"/>
    <dgm:cxn modelId="{F056CFF3-544A-465F-AD2E-99E6536EDB97}" type="presParOf" srcId="{A86B5035-7A6C-46E1-9C99-4C9553F2AF05}" destId="{2693B1DE-1574-44DE-A6BD-2F47FFF4894F}" srcOrd="2" destOrd="0" presId="urn:microsoft.com/office/officeart/2005/8/layout/list1"/>
    <dgm:cxn modelId="{1CA9749D-E9BD-4827-9BAD-49F490A1B653}" type="presParOf" srcId="{A86B5035-7A6C-46E1-9C99-4C9553F2AF05}" destId="{1016CE63-0B6F-4F4D-9DD6-0153E55832E3}" srcOrd="3" destOrd="0" presId="urn:microsoft.com/office/officeart/2005/8/layout/list1"/>
    <dgm:cxn modelId="{05698533-D42D-4557-9103-B911B41E7B19}" type="presParOf" srcId="{A86B5035-7A6C-46E1-9C99-4C9553F2AF05}" destId="{0C8BB5D9-3B37-4208-B858-C70CBA2250BE}" srcOrd="4" destOrd="0" presId="urn:microsoft.com/office/officeart/2005/8/layout/list1"/>
    <dgm:cxn modelId="{5B9A9164-4D40-4ADF-99C9-052A346B2E06}" type="presParOf" srcId="{0C8BB5D9-3B37-4208-B858-C70CBA2250BE}" destId="{90ECB009-2161-4FCE-BDBD-5D422FF9BD8B}" srcOrd="0" destOrd="0" presId="urn:microsoft.com/office/officeart/2005/8/layout/list1"/>
    <dgm:cxn modelId="{FC094867-7723-4AA4-8243-C44625E70817}" type="presParOf" srcId="{0C8BB5D9-3B37-4208-B858-C70CBA2250BE}" destId="{89EDEAD9-DA62-45D3-9EE4-54C18FFE8251}" srcOrd="1" destOrd="0" presId="urn:microsoft.com/office/officeart/2005/8/layout/list1"/>
    <dgm:cxn modelId="{3323236B-9986-443B-9977-CC7D708B5CE3}" type="presParOf" srcId="{A86B5035-7A6C-46E1-9C99-4C9553F2AF05}" destId="{D6F2A3B7-9339-4141-9FE7-8A47E56DF203}" srcOrd="5" destOrd="0" presId="urn:microsoft.com/office/officeart/2005/8/layout/list1"/>
    <dgm:cxn modelId="{9869FD08-E1D7-4EAA-8218-25F56CA0086A}" type="presParOf" srcId="{A86B5035-7A6C-46E1-9C99-4C9553F2AF05}" destId="{339E794D-6153-47BC-BF1A-65FD64E78766}" srcOrd="6" destOrd="0" presId="urn:microsoft.com/office/officeart/2005/8/layout/list1"/>
    <dgm:cxn modelId="{1FE49527-A2D5-45A6-8F42-62F0B979E33B}" type="presParOf" srcId="{A86B5035-7A6C-46E1-9C99-4C9553F2AF05}" destId="{64E10F49-5A94-461C-9370-D25C93396E11}" srcOrd="7" destOrd="0" presId="urn:microsoft.com/office/officeart/2005/8/layout/list1"/>
    <dgm:cxn modelId="{EAC0D780-1756-4F56-A013-3AFCD200BC17}" type="presParOf" srcId="{A86B5035-7A6C-46E1-9C99-4C9553F2AF05}" destId="{09054E1E-F69E-4A64-A01E-348F9071F812}" srcOrd="8" destOrd="0" presId="urn:microsoft.com/office/officeart/2005/8/layout/list1"/>
    <dgm:cxn modelId="{731BC36D-D703-495B-867F-28831C43871A}" type="presParOf" srcId="{09054E1E-F69E-4A64-A01E-348F9071F812}" destId="{E4CDCD51-55B5-47A8-A21F-2E13C8497BDF}" srcOrd="0" destOrd="0" presId="urn:microsoft.com/office/officeart/2005/8/layout/list1"/>
    <dgm:cxn modelId="{909D7658-03CB-4DC5-B112-F01551C1834A}" type="presParOf" srcId="{09054E1E-F69E-4A64-A01E-348F9071F812}" destId="{6BB609BF-E19A-4E75-9CAA-6CFD4D46966B}" srcOrd="1" destOrd="0" presId="urn:microsoft.com/office/officeart/2005/8/layout/list1"/>
    <dgm:cxn modelId="{D13430E3-1E67-41C4-8AD2-6D5FA2080394}" type="presParOf" srcId="{A86B5035-7A6C-46E1-9C99-4C9553F2AF05}" destId="{B7CBAAE1-199A-459F-973F-521F138BF836}" srcOrd="9" destOrd="0" presId="urn:microsoft.com/office/officeart/2005/8/layout/list1"/>
    <dgm:cxn modelId="{133E3CC8-E842-4773-9F86-1B7580990D97}" type="presParOf" srcId="{A86B5035-7A6C-46E1-9C99-4C9553F2AF05}" destId="{04D2C57B-622B-4C5B-8CCA-4660D597A0BA}" srcOrd="10" destOrd="0" presId="urn:microsoft.com/office/officeart/2005/8/layout/list1"/>
    <dgm:cxn modelId="{7781A153-0E74-4698-ADC2-E19F0BFFE891}" type="presParOf" srcId="{A86B5035-7A6C-46E1-9C99-4C9553F2AF05}" destId="{C9F81653-3F54-4E81-9FED-4F9CE518127D}" srcOrd="11" destOrd="0" presId="urn:microsoft.com/office/officeart/2005/8/layout/list1"/>
    <dgm:cxn modelId="{14A5414A-DA99-465D-AC11-7C61A2F8D9F0}" type="presParOf" srcId="{A86B5035-7A6C-46E1-9C99-4C9553F2AF05}" destId="{E5B3F690-BD14-43F6-AE30-186B7E0D25FB}" srcOrd="12" destOrd="0" presId="urn:microsoft.com/office/officeart/2005/8/layout/list1"/>
    <dgm:cxn modelId="{D112B45E-71EE-4524-AF1E-E69A30326C1E}" type="presParOf" srcId="{E5B3F690-BD14-43F6-AE30-186B7E0D25FB}" destId="{BDA33F08-5B65-4C8A-B073-98578CAD4843}" srcOrd="0" destOrd="0" presId="urn:microsoft.com/office/officeart/2005/8/layout/list1"/>
    <dgm:cxn modelId="{218F152C-8A24-445D-91D4-516852C078C9}" type="presParOf" srcId="{E5B3F690-BD14-43F6-AE30-186B7E0D25FB}" destId="{61AE2133-6DD3-4D37-9B8D-D678BC651EAC}" srcOrd="1" destOrd="0" presId="urn:microsoft.com/office/officeart/2005/8/layout/list1"/>
    <dgm:cxn modelId="{006820D5-0CFD-481E-82AF-0BEACDC0D643}" type="presParOf" srcId="{A86B5035-7A6C-46E1-9C99-4C9553F2AF05}" destId="{31882555-46A2-4F35-AB2A-0BEBCFC79D60}" srcOrd="13" destOrd="0" presId="urn:microsoft.com/office/officeart/2005/8/layout/list1"/>
    <dgm:cxn modelId="{9FB0613F-9900-4395-9B0A-FF1ACA3F7BF5}" type="presParOf" srcId="{A86B5035-7A6C-46E1-9C99-4C9553F2AF05}" destId="{8D2482DD-1B0E-4A2B-BD55-FDD87F017E76}" srcOrd="14" destOrd="0" presId="urn:microsoft.com/office/officeart/2005/8/layout/list1"/>
    <dgm:cxn modelId="{BDE1E650-E75C-4B3B-A8F3-0C5B6AB69E91}" type="presParOf" srcId="{A86B5035-7A6C-46E1-9C99-4C9553F2AF05}" destId="{A81EEA68-2003-4581-B589-2A3BED8B8090}" srcOrd="15" destOrd="0" presId="urn:microsoft.com/office/officeart/2005/8/layout/list1"/>
    <dgm:cxn modelId="{4723D99F-27BD-4A3D-A3FD-1697E7C4E345}" type="presParOf" srcId="{A86B5035-7A6C-46E1-9C99-4C9553F2AF05}" destId="{7F579C94-9A29-45BC-8277-1799C24D2398}" srcOrd="16" destOrd="0" presId="urn:microsoft.com/office/officeart/2005/8/layout/list1"/>
    <dgm:cxn modelId="{FC6B781D-E6DF-44FB-BA99-BC9BCC9C42B1}" type="presParOf" srcId="{7F579C94-9A29-45BC-8277-1799C24D2398}" destId="{28DD7763-6CEC-4AA4-AD7D-F789D9DAD30D}" srcOrd="0" destOrd="0" presId="urn:microsoft.com/office/officeart/2005/8/layout/list1"/>
    <dgm:cxn modelId="{FFE9AB85-6D61-43D6-B193-70BC5FD87170}" type="presParOf" srcId="{7F579C94-9A29-45BC-8277-1799C24D2398}" destId="{B021F2BB-6371-4D24-BBDB-008A4F739364}" srcOrd="1" destOrd="0" presId="urn:microsoft.com/office/officeart/2005/8/layout/list1"/>
    <dgm:cxn modelId="{D9A51DAB-CF59-4395-9A24-7C7A41F8415C}" type="presParOf" srcId="{A86B5035-7A6C-46E1-9C99-4C9553F2AF05}" destId="{EE855BD6-9B04-4D92-AC00-279C82350E27}" srcOrd="17" destOrd="0" presId="urn:microsoft.com/office/officeart/2005/8/layout/list1"/>
    <dgm:cxn modelId="{A8DE87D7-3BE9-42F7-A94F-D8256ECD7436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/>
      <dgm:spPr>
        <a:gradFill rotWithShape="0">
          <a:gsLst>
            <a:gs pos="2000">
              <a:srgbClr val="6DC0FF"/>
            </a:gs>
            <a:gs pos="55000">
              <a:schemeClr val="bg1"/>
            </a:gs>
            <a:gs pos="100000">
              <a:srgbClr val="6DC0FF"/>
            </a:gs>
          </a:gsLst>
        </a:gradFill>
      </dgm:spPr>
      <dgm:t>
        <a:bodyPr/>
        <a:lstStyle/>
        <a:p>
          <a:r>
            <a:rPr lang="ru-RU" b="1" dirty="0" smtClean="0">
              <a:solidFill>
                <a:srgbClr val="00339A"/>
              </a:solidFill>
            </a:rPr>
            <a:t>уважение </a:t>
          </a:r>
          <a:r>
            <a:rPr lang="ru-RU" b="1" dirty="0" smtClean="0">
              <a:solidFill>
                <a:srgbClr val="00339A"/>
              </a:solidFill>
            </a:rPr>
            <a:t> взрослых </a:t>
          </a:r>
          <a:r>
            <a:rPr lang="ru-RU" b="1" dirty="0" smtClean="0">
              <a:solidFill>
                <a:srgbClr val="00339A"/>
              </a:solidFill>
            </a:rPr>
            <a:t>к </a:t>
          </a:r>
          <a:r>
            <a:rPr lang="ru-RU" b="1" dirty="0" smtClean="0">
              <a:solidFill>
                <a:srgbClr val="00339A"/>
              </a:solidFill>
            </a:rPr>
            <a:t> достоинству </a:t>
          </a:r>
          <a:r>
            <a:rPr lang="ru-RU" b="1" dirty="0" smtClean="0">
              <a:solidFill>
                <a:srgbClr val="00339A"/>
              </a:solidFill>
            </a:rPr>
            <a:t>детей</a:t>
          </a:r>
          <a:r>
            <a:rPr lang="ru-RU" b="1" dirty="0" smtClean="0">
              <a:solidFill>
                <a:srgbClr val="00339A"/>
              </a:solidFill>
            </a:rPr>
            <a:t>,</a:t>
          </a:r>
          <a:endParaRPr lang="ru-RU" b="1" dirty="0">
            <a:solidFill>
              <a:srgbClr val="00339A"/>
            </a:solidFill>
          </a:endParaRPr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endParaRPr lang="ru-RU"/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endParaRPr lang="ru-RU"/>
        </a:p>
      </dgm:t>
    </dgm:pt>
    <dgm:pt modelId="{433C85CE-7B73-4826-991D-C21BFDA67905}">
      <dgm:prSet phldrT="[Текст]"/>
      <dgm:spPr>
        <a:gradFill rotWithShape="0">
          <a:gsLst>
            <a:gs pos="2000">
              <a:srgbClr val="6DC0FF"/>
            </a:gs>
            <a:gs pos="55000">
              <a:schemeClr val="bg1"/>
            </a:gs>
            <a:gs pos="100000">
              <a:srgbClr val="6DC0FF"/>
            </a:gs>
          </a:gsLst>
        </a:gradFill>
      </dgm:spPr>
      <dgm:t>
        <a:bodyPr/>
        <a:lstStyle/>
        <a:p>
          <a:r>
            <a:rPr lang="ru-RU" b="1" dirty="0" smtClean="0">
              <a:solidFill>
                <a:srgbClr val="00339A"/>
              </a:solidFill>
            </a:rPr>
            <a:t>поддержка взрослыми доброжелательного отношения детей друг к другу;</a:t>
          </a:r>
          <a:endParaRPr lang="ru-RU" b="1" dirty="0">
            <a:solidFill>
              <a:srgbClr val="00339A"/>
            </a:solidFill>
          </a:endParaRPr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endParaRPr lang="ru-RU"/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endParaRPr lang="ru-RU"/>
        </a:p>
      </dgm:t>
    </dgm:pt>
    <dgm:pt modelId="{D98197F7-EFFA-41A2-8C6C-58859B86251A}">
      <dgm:prSet phldrT="[Текст]"/>
      <dgm:spPr>
        <a:gradFill rotWithShape="0">
          <a:gsLst>
            <a:gs pos="2000">
              <a:srgbClr val="6DC0FF"/>
            </a:gs>
            <a:gs pos="55000">
              <a:schemeClr val="bg1"/>
            </a:gs>
            <a:gs pos="100000">
              <a:srgbClr val="6DC0FF"/>
            </a:gs>
          </a:gsLst>
        </a:gradFill>
      </dgm:spPr>
      <dgm:t>
        <a:bodyPr/>
        <a:lstStyle/>
        <a:p>
          <a:r>
            <a:rPr lang="ru-RU" b="1" dirty="0" smtClean="0">
              <a:solidFill>
                <a:srgbClr val="00339A"/>
              </a:solidFill>
            </a:rPr>
            <a:t>поддержка разумной инициативы и самостоятельности детей;</a:t>
          </a:r>
          <a:endParaRPr lang="ru-RU" b="1" dirty="0">
            <a:solidFill>
              <a:srgbClr val="00339A"/>
            </a:solidFill>
          </a:endParaRPr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endParaRPr lang="ru-RU"/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endParaRPr lang="ru-RU"/>
        </a:p>
      </dgm:t>
    </dgm:pt>
    <dgm:pt modelId="{0201AE28-501E-4045-8A6D-316AF87040BA}">
      <dgm:prSet/>
      <dgm:spPr>
        <a:gradFill rotWithShape="0">
          <a:gsLst>
            <a:gs pos="2000">
              <a:srgbClr val="6DC0FF"/>
            </a:gs>
            <a:gs pos="55000">
              <a:schemeClr val="bg1"/>
            </a:gs>
            <a:gs pos="100000">
              <a:srgbClr val="6DC0FF"/>
            </a:gs>
          </a:gsLst>
        </a:gradFill>
      </dgm:spPr>
      <dgm:t>
        <a:bodyPr/>
        <a:lstStyle/>
        <a:p>
          <a:r>
            <a:rPr lang="ru-RU" b="1" dirty="0" smtClean="0">
              <a:solidFill>
                <a:srgbClr val="00339A"/>
              </a:solidFill>
            </a:rPr>
            <a:t>использование форм и методов работы с детьми, </a:t>
          </a:r>
        </a:p>
        <a:p>
          <a:r>
            <a:rPr lang="ru-RU" b="1" dirty="0" smtClean="0">
              <a:solidFill>
                <a:srgbClr val="00339A"/>
              </a:solidFill>
            </a:rPr>
            <a:t>соответствующих их возрастным и индивидуальным особенностям;</a:t>
          </a:r>
          <a:endParaRPr lang="ru-RU" b="1" dirty="0">
            <a:solidFill>
              <a:srgbClr val="00339A"/>
            </a:solidFill>
          </a:endParaRPr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endParaRPr lang="ru-RU"/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endParaRPr lang="ru-RU"/>
        </a:p>
      </dgm:t>
    </dgm:pt>
    <dgm:pt modelId="{1BB3E0E4-99CD-4BC5-9DCE-26A6D96812F1}">
      <dgm:prSet/>
      <dgm:spPr>
        <a:gradFill rotWithShape="0">
          <a:gsLst>
            <a:gs pos="2000">
              <a:srgbClr val="6DC0FF"/>
            </a:gs>
            <a:gs pos="55000">
              <a:schemeClr val="bg1"/>
            </a:gs>
            <a:gs pos="100000">
              <a:srgbClr val="6DC0FF"/>
            </a:gs>
          </a:gsLst>
        </a:gradFill>
      </dgm:spPr>
      <dgm:t>
        <a:bodyPr/>
        <a:lstStyle/>
        <a:p>
          <a:r>
            <a:rPr lang="ru-RU" b="1" dirty="0" smtClean="0">
              <a:solidFill>
                <a:srgbClr val="00339A"/>
              </a:solidFill>
            </a:rPr>
            <a:t>учет интересов и возможностей каждого ребенка,  социальной ситуации его развития;</a:t>
          </a:r>
          <a:endParaRPr lang="ru-RU" b="1" dirty="0">
            <a:solidFill>
              <a:srgbClr val="00339A"/>
            </a:solidFill>
          </a:endParaRPr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endParaRPr lang="ru-RU"/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endParaRPr lang="ru-RU"/>
        </a:p>
      </dgm:t>
    </dgm:pt>
    <dgm:pt modelId="{A243FBD3-E03B-42AA-B57A-F765AFF9B753}">
      <dgm:prSet/>
      <dgm:spPr>
        <a:gradFill rotWithShape="0">
          <a:gsLst>
            <a:gs pos="2000">
              <a:srgbClr val="6DC0FF"/>
            </a:gs>
            <a:gs pos="55000">
              <a:schemeClr val="bg1"/>
            </a:gs>
            <a:gs pos="100000">
              <a:srgbClr val="6DC0FF"/>
            </a:gs>
          </a:gsLst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339A"/>
              </a:solidFill>
            </a:rPr>
            <a:t>возможность выбора детьми материалов, видов активности, партнеров по деятельности;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rgbClr val="00339A"/>
            </a:solidFill>
          </a:endParaRPr>
        </a:p>
      </dgm:t>
    </dgm:pt>
    <dgm:pt modelId="{060EB064-A2A8-4538-80AB-4CE54AC34A45}" type="parTrans" cxnId="{83355E7B-5BC0-4FC9-A00A-2B18EE4B443B}">
      <dgm:prSet/>
      <dgm:spPr/>
      <dgm:t>
        <a:bodyPr/>
        <a:lstStyle/>
        <a:p>
          <a:endParaRPr lang="ru-RU"/>
        </a:p>
      </dgm:t>
    </dgm:pt>
    <dgm:pt modelId="{C4D27D6A-51C3-4207-9380-AF38C5BC45DC}" type="sibTrans" cxnId="{83355E7B-5BC0-4FC9-A00A-2B18EE4B443B}">
      <dgm:prSet/>
      <dgm:spPr/>
      <dgm:t>
        <a:bodyPr/>
        <a:lstStyle/>
        <a:p>
          <a:endParaRPr lang="ru-RU"/>
        </a:p>
      </dgm:t>
    </dgm:pt>
    <dgm:pt modelId="{309CB019-8652-4661-B757-B7D9E2AA2255}">
      <dgm:prSet/>
      <dgm:spPr>
        <a:gradFill rotWithShape="0">
          <a:gsLst>
            <a:gs pos="2000">
              <a:srgbClr val="6DC0FF"/>
            </a:gs>
            <a:gs pos="55000">
              <a:schemeClr val="bg1"/>
            </a:gs>
            <a:gs pos="100000">
              <a:srgbClr val="6DC0FF"/>
            </a:gs>
          </a:gsLst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339A"/>
              </a:solidFill>
            </a:rPr>
            <a:t>защита детей от всех форм физического и психического насилия; поддержка родителей.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solidFill>
              <a:srgbClr val="00339A"/>
            </a:solidFill>
          </a:endParaRPr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endParaRPr lang="ru-RU"/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endParaRPr lang="ru-RU"/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D6BA-12C0-437C-A09A-2F33B70324C1}" type="pres">
      <dgm:prSet presAssocID="{F1FCA187-0DE2-4902-9CC8-257EAF910C23}" presName="parentLin" presStyleCnt="0"/>
      <dgm:spPr/>
    </dgm:pt>
    <dgm:pt modelId="{B36C53EA-A030-4925-A561-70F7DEB1C8EC}" type="pres">
      <dgm:prSet presAssocID="{F1FCA187-0DE2-4902-9CC8-257EAF910C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F8CBD7-F7DD-458F-BE36-C5BC47AE0917}" type="pres">
      <dgm:prSet presAssocID="{F1FCA187-0DE2-4902-9CC8-257EAF910C23}" presName="parentText" presStyleLbl="node1" presStyleIdx="0" presStyleCnt="7" custScaleX="13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2C14-931A-4EAF-88C5-62EA25F93E0E}" type="pres">
      <dgm:prSet presAssocID="{F1FCA187-0DE2-4902-9CC8-257EAF910C23}" presName="negativeSpace" presStyleCnt="0"/>
      <dgm:spPr/>
    </dgm:pt>
    <dgm:pt modelId="{06FC4921-FF16-4441-8571-8F7CF3BBAC1F}" type="pres">
      <dgm:prSet presAssocID="{F1FCA187-0DE2-4902-9CC8-257EAF910C23}" presName="childText" presStyleLbl="conFgAcc1" presStyleIdx="0" presStyleCnt="7">
        <dgm:presLayoutVars>
          <dgm:bulletEnabled val="1"/>
        </dgm:presLayoutVars>
      </dgm:prSet>
      <dgm:spPr/>
    </dgm:pt>
    <dgm:pt modelId="{C539B786-22BB-4DE7-8614-BE2AFAC5D8D2}" type="pres">
      <dgm:prSet presAssocID="{A920CD61-3AF2-485F-941F-7F9FE8FC2BCD}" presName="spaceBetweenRectangles" presStyleCnt="0"/>
      <dgm:spPr/>
    </dgm:pt>
    <dgm:pt modelId="{C6681435-6A76-4B52-99E7-39290F4F9AAC}" type="pres">
      <dgm:prSet presAssocID="{0201AE28-501E-4045-8A6D-316AF87040BA}" presName="parentLin" presStyleCnt="0"/>
      <dgm:spPr/>
    </dgm:pt>
    <dgm:pt modelId="{8D856D0B-F8E4-4B8C-AD35-37E6BB70510C}" type="pres">
      <dgm:prSet presAssocID="{0201AE28-501E-4045-8A6D-316AF87040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9B6598D-4476-4C2F-9D95-16C57750E60C}" type="pres">
      <dgm:prSet presAssocID="{0201AE28-501E-4045-8A6D-316AF87040BA}" presName="parentText" presStyleLbl="node1" presStyleIdx="1" presStyleCnt="7" custScaleX="141171" custScaleY="148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4B18-A6B8-4D50-9548-B7BDA7411A78}" type="pres">
      <dgm:prSet presAssocID="{0201AE28-501E-4045-8A6D-316AF87040BA}" presName="negativeSpace" presStyleCnt="0"/>
      <dgm:spPr/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</dgm:pt>
    <dgm:pt modelId="{8000C6AA-5528-41E8-8C4E-1973D01D7C58}" type="pres">
      <dgm:prSet presAssocID="{01CBF5F7-1103-404B-A6FE-F76D3AB03D73}" presName="spaceBetweenRectangles" presStyleCnt="0"/>
      <dgm:spPr/>
    </dgm:pt>
    <dgm:pt modelId="{258204B7-2970-4AA3-B64A-AC0EA0B64A73}" type="pres">
      <dgm:prSet presAssocID="{1BB3E0E4-99CD-4BC5-9DCE-26A6D96812F1}" presName="parentLin" presStyleCnt="0"/>
      <dgm:spPr/>
    </dgm:pt>
    <dgm:pt modelId="{C1DE754B-2F88-4BDF-AFAC-D5F187CAA02E}" type="pres">
      <dgm:prSet presAssocID="{1BB3E0E4-99CD-4BC5-9DCE-26A6D96812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4C7-66BB-45AE-B36C-3A807537CD6B}" type="pres">
      <dgm:prSet presAssocID="{1BB3E0E4-99CD-4BC5-9DCE-26A6D96812F1}" presName="negativeSpace" presStyleCnt="0"/>
      <dgm:spPr/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</dgm:pt>
    <dgm:pt modelId="{F41841C1-06D1-480E-91C4-6C6B3A4CCC22}" type="pres">
      <dgm:prSet presAssocID="{94F7D457-E7FA-436D-8D9E-8B438142AB2E}" presName="spaceBetweenRectangles" presStyleCnt="0"/>
      <dgm:spPr/>
    </dgm:pt>
    <dgm:pt modelId="{B7A519E1-BE55-453B-8F26-39213A5072C2}" type="pres">
      <dgm:prSet presAssocID="{433C85CE-7B73-4826-991D-C21BFDA67905}" presName="parentLin" presStyleCnt="0"/>
      <dgm:spPr/>
    </dgm:pt>
    <dgm:pt modelId="{0956D4E0-CC6D-411D-84B0-5A9F30834655}" type="pres">
      <dgm:prSet presAssocID="{433C85CE-7B73-4826-991D-C21BFDA679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071EF6-B40D-44B9-8DCA-CB32E9A49E6D}" type="pres">
      <dgm:prSet presAssocID="{433C85CE-7B73-4826-991D-C21BFDA67905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3A3F-8FE6-4B3A-A017-73D65229D099}" type="pres">
      <dgm:prSet presAssocID="{433C85CE-7B73-4826-991D-C21BFDA67905}" presName="negativeSpace" presStyleCnt="0"/>
      <dgm:spPr/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</dgm:pt>
    <dgm:pt modelId="{EE94BFEF-D9B8-4472-BC06-F67A67C28C38}" type="pres">
      <dgm:prSet presAssocID="{D1B156F9-8D25-4968-8DCD-58E80A8CA8FE}" presName="spaceBetweenRectangles" presStyleCnt="0"/>
      <dgm:spPr/>
    </dgm:pt>
    <dgm:pt modelId="{38904E51-44F5-44AA-92A3-72F615F28C79}" type="pres">
      <dgm:prSet presAssocID="{D98197F7-EFFA-41A2-8C6C-58859B86251A}" presName="parentLin" presStyleCnt="0"/>
      <dgm:spPr/>
    </dgm:pt>
    <dgm:pt modelId="{C1900959-89DB-4BFB-8FD7-B30225218A0B}" type="pres">
      <dgm:prSet presAssocID="{D98197F7-EFFA-41A2-8C6C-58859B8625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4C67-6BCD-49AF-B4BF-FF2D24EC774D}" type="pres">
      <dgm:prSet presAssocID="{D98197F7-EFFA-41A2-8C6C-58859B86251A}" presName="negativeSpace" presStyleCnt="0"/>
      <dgm:spPr/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</dgm:pt>
    <dgm:pt modelId="{9EA8F613-CC0B-4EAD-A458-F5B67A796A87}" type="pres">
      <dgm:prSet presAssocID="{E8FEB467-254A-474B-92D6-C4D16235B133}" presName="spaceBetweenRectangles" presStyleCnt="0"/>
      <dgm:spPr/>
    </dgm:pt>
    <dgm:pt modelId="{207F9286-4A3F-4C04-A938-B83D799FB8A6}" type="pres">
      <dgm:prSet presAssocID="{A243FBD3-E03B-42AA-B57A-F765AFF9B753}" presName="parentLin" presStyleCnt="0"/>
      <dgm:spPr/>
    </dgm:pt>
    <dgm:pt modelId="{56996BE3-CF37-4D28-96B8-918BB80C5814}" type="pres">
      <dgm:prSet presAssocID="{A243FBD3-E03B-42AA-B57A-F765AFF9B75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2473288-DB32-491B-B250-CAFC2267385D}" type="pres">
      <dgm:prSet presAssocID="{A243FBD3-E03B-42AA-B57A-F765AFF9B753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1792-686F-4628-9C4A-E78A642EBEEB}" type="pres">
      <dgm:prSet presAssocID="{A243FBD3-E03B-42AA-B57A-F765AFF9B753}" presName="negativeSpace" presStyleCnt="0"/>
      <dgm:spPr/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</dgm:pt>
    <dgm:pt modelId="{6E777346-147B-40F1-97E9-1662F2436DB0}" type="pres">
      <dgm:prSet presAssocID="{C4D27D6A-51C3-4207-9380-AF38C5BC45DC}" presName="spaceBetweenRectangles" presStyleCnt="0"/>
      <dgm:spPr/>
    </dgm:pt>
    <dgm:pt modelId="{7A444D66-3DD3-43F2-B754-3C01520E0462}" type="pres">
      <dgm:prSet presAssocID="{309CB019-8652-4661-B757-B7D9E2AA2255}" presName="parentLin" presStyleCnt="0"/>
      <dgm:spPr/>
    </dgm:pt>
    <dgm:pt modelId="{4B7850EE-BFA2-4DBB-8D5A-D9679E7EA94D}" type="pres">
      <dgm:prSet presAssocID="{309CB019-8652-4661-B757-B7D9E2AA225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DE4D45-CDC7-4D76-A166-95A8AB78B8B0}" type="pres">
      <dgm:prSet presAssocID="{309CB019-8652-4661-B757-B7D9E2AA2255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203-DBD1-40FA-88EA-72ED0981E00B}" type="pres">
      <dgm:prSet presAssocID="{309CB019-8652-4661-B757-B7D9E2AA2255}" presName="negativeSpace" presStyleCnt="0"/>
      <dgm:spPr/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85C34D23-3282-4361-A6AE-D17C26545899}" type="presOf" srcId="{F1FCA187-0DE2-4902-9CC8-257EAF910C23}" destId="{BFF8CBD7-F7DD-458F-BE36-C5BC47AE0917}" srcOrd="1" destOrd="0" presId="urn:microsoft.com/office/officeart/2005/8/layout/list1"/>
    <dgm:cxn modelId="{77215C78-4638-4140-A914-CFF0D6B44CB6}" type="presOf" srcId="{1BB3E0E4-99CD-4BC5-9DCE-26A6D96812F1}" destId="{D9316780-6CD0-447B-9D9D-A96AC3CB565E}" srcOrd="1" destOrd="0" presId="urn:microsoft.com/office/officeart/2005/8/layout/list1"/>
    <dgm:cxn modelId="{6D51AB97-B85D-4F9B-9A21-C42B4D619D7B}" type="presOf" srcId="{433C85CE-7B73-4826-991D-C21BFDA67905}" destId="{0956D4E0-CC6D-411D-84B0-5A9F30834655}" srcOrd="0" destOrd="0" presId="urn:microsoft.com/office/officeart/2005/8/layout/list1"/>
    <dgm:cxn modelId="{570FC5E8-9C54-4E54-B44E-D5F0674E446E}" type="presOf" srcId="{A243FBD3-E03B-42AA-B57A-F765AFF9B753}" destId="{56996BE3-CF37-4D28-96B8-918BB80C5814}" srcOrd="0" destOrd="0" presId="urn:microsoft.com/office/officeart/2005/8/layout/list1"/>
    <dgm:cxn modelId="{7EC9AD97-CB6A-42F2-B457-EE579A6DC9D7}" type="presOf" srcId="{0201AE28-501E-4045-8A6D-316AF87040BA}" destId="{89B6598D-4476-4C2F-9D95-16C57750E60C}" srcOrd="1" destOrd="0" presId="urn:microsoft.com/office/officeart/2005/8/layout/list1"/>
    <dgm:cxn modelId="{EF7030EA-01F5-48F1-B6D2-DE8C000E0B2B}" type="presOf" srcId="{39D2C14D-BA69-48AD-B9D6-E636D78705D8}" destId="{8BE74F3C-EA8E-49FB-BFCB-323D33902D58}" srcOrd="0" destOrd="0" presId="urn:microsoft.com/office/officeart/2005/8/layout/list1"/>
    <dgm:cxn modelId="{41D197D3-279C-4067-9A20-1F0219F42DE2}" type="presOf" srcId="{1BB3E0E4-99CD-4BC5-9DCE-26A6D96812F1}" destId="{C1DE754B-2F88-4BDF-AFAC-D5F187CAA02E}" srcOrd="0" destOrd="0" presId="urn:microsoft.com/office/officeart/2005/8/layout/list1"/>
    <dgm:cxn modelId="{0C30BD92-EABD-4656-B882-1EBE6FDBA4C2}" type="presOf" srcId="{D98197F7-EFFA-41A2-8C6C-58859B86251A}" destId="{C1900959-89DB-4BFB-8FD7-B30225218A0B}" srcOrd="0" destOrd="0" presId="urn:microsoft.com/office/officeart/2005/8/layout/list1"/>
    <dgm:cxn modelId="{54685EB2-6BE6-4833-BCEA-769131E04CB8}" type="presOf" srcId="{309CB019-8652-4661-B757-B7D9E2AA2255}" destId="{07DE4D45-CDC7-4D76-A166-95A8AB78B8B0}" srcOrd="1" destOrd="0" presId="urn:microsoft.com/office/officeart/2005/8/layout/list1"/>
    <dgm:cxn modelId="{ABA4CC5F-9A14-4EB4-8E5A-5525BD46C08D}" type="presOf" srcId="{433C85CE-7B73-4826-991D-C21BFDA67905}" destId="{56071EF6-B40D-44B9-8DCA-CB32E9A49E6D}" srcOrd="1" destOrd="0" presId="urn:microsoft.com/office/officeart/2005/8/layout/list1"/>
    <dgm:cxn modelId="{A8C50165-69E9-407B-929A-10035FE5B9AC}" type="presOf" srcId="{0201AE28-501E-4045-8A6D-316AF87040BA}" destId="{8D856D0B-F8E4-4B8C-AD35-37E6BB70510C}" srcOrd="0" destOrd="0" presId="urn:microsoft.com/office/officeart/2005/8/layout/list1"/>
    <dgm:cxn modelId="{DB596D42-4CC0-49FA-BD74-F67F0B5860A0}" type="presOf" srcId="{F1FCA187-0DE2-4902-9CC8-257EAF910C23}" destId="{B36C53EA-A030-4925-A561-70F7DEB1C8EC}" srcOrd="0" destOrd="0" presId="urn:microsoft.com/office/officeart/2005/8/layout/list1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6461FAFE-48BD-4AA5-9305-B4188A9A42E5}" type="presOf" srcId="{D98197F7-EFFA-41A2-8C6C-58859B86251A}" destId="{BDCCC716-039B-446A-BD5B-025B0732B4FE}" srcOrd="1" destOrd="0" presId="urn:microsoft.com/office/officeart/2005/8/layout/list1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9202E84B-4C01-4BD0-83B6-9D8153CD043F}" type="presOf" srcId="{A243FBD3-E03B-42AA-B57A-F765AFF9B753}" destId="{E2473288-DB32-491B-B250-CAFC2267385D}" srcOrd="1" destOrd="0" presId="urn:microsoft.com/office/officeart/2005/8/layout/list1"/>
    <dgm:cxn modelId="{0FB8A92A-6302-47E8-A74D-E11775C80D4B}" type="presOf" srcId="{309CB019-8652-4661-B757-B7D9E2AA2255}" destId="{4B7850EE-BFA2-4DBB-8D5A-D9679E7EA94D}" srcOrd="0" destOrd="0" presId="urn:microsoft.com/office/officeart/2005/8/layout/list1"/>
    <dgm:cxn modelId="{26F09E1A-3197-4826-9D93-91049D3A9E73}" type="presParOf" srcId="{8BE74F3C-EA8E-49FB-BFCB-323D33902D58}" destId="{69C6D6BA-12C0-437C-A09A-2F33B70324C1}" srcOrd="0" destOrd="0" presId="urn:microsoft.com/office/officeart/2005/8/layout/list1"/>
    <dgm:cxn modelId="{B9F23935-3134-4288-83C1-F0049119C8B1}" type="presParOf" srcId="{69C6D6BA-12C0-437C-A09A-2F33B70324C1}" destId="{B36C53EA-A030-4925-A561-70F7DEB1C8EC}" srcOrd="0" destOrd="0" presId="urn:microsoft.com/office/officeart/2005/8/layout/list1"/>
    <dgm:cxn modelId="{BD1CDC9B-3818-41A3-9A3C-369EC7625F03}" type="presParOf" srcId="{69C6D6BA-12C0-437C-A09A-2F33B70324C1}" destId="{BFF8CBD7-F7DD-458F-BE36-C5BC47AE0917}" srcOrd="1" destOrd="0" presId="urn:microsoft.com/office/officeart/2005/8/layout/list1"/>
    <dgm:cxn modelId="{9CE12C9C-A7DF-4935-9AC4-7968DF122830}" type="presParOf" srcId="{8BE74F3C-EA8E-49FB-BFCB-323D33902D58}" destId="{BCC02C14-931A-4EAF-88C5-62EA25F93E0E}" srcOrd="1" destOrd="0" presId="urn:microsoft.com/office/officeart/2005/8/layout/list1"/>
    <dgm:cxn modelId="{080F7DA9-0BC5-4BCA-8CB4-5DEBB04BD24D}" type="presParOf" srcId="{8BE74F3C-EA8E-49FB-BFCB-323D33902D58}" destId="{06FC4921-FF16-4441-8571-8F7CF3BBAC1F}" srcOrd="2" destOrd="0" presId="urn:microsoft.com/office/officeart/2005/8/layout/list1"/>
    <dgm:cxn modelId="{AD7A5504-135B-4538-987B-61D2871EE99B}" type="presParOf" srcId="{8BE74F3C-EA8E-49FB-BFCB-323D33902D58}" destId="{C539B786-22BB-4DE7-8614-BE2AFAC5D8D2}" srcOrd="3" destOrd="0" presId="urn:microsoft.com/office/officeart/2005/8/layout/list1"/>
    <dgm:cxn modelId="{C3E65360-3F81-4869-B42D-E80C7F7B5B21}" type="presParOf" srcId="{8BE74F3C-EA8E-49FB-BFCB-323D33902D58}" destId="{C6681435-6A76-4B52-99E7-39290F4F9AAC}" srcOrd="4" destOrd="0" presId="urn:microsoft.com/office/officeart/2005/8/layout/list1"/>
    <dgm:cxn modelId="{80273005-3E6D-4D77-9344-640D5E740CB2}" type="presParOf" srcId="{C6681435-6A76-4B52-99E7-39290F4F9AAC}" destId="{8D856D0B-F8E4-4B8C-AD35-37E6BB70510C}" srcOrd="0" destOrd="0" presId="urn:microsoft.com/office/officeart/2005/8/layout/list1"/>
    <dgm:cxn modelId="{49D803C8-B941-4085-89DB-D47F40F68075}" type="presParOf" srcId="{C6681435-6A76-4B52-99E7-39290F4F9AAC}" destId="{89B6598D-4476-4C2F-9D95-16C57750E60C}" srcOrd="1" destOrd="0" presId="urn:microsoft.com/office/officeart/2005/8/layout/list1"/>
    <dgm:cxn modelId="{5E9D6877-4F11-44E4-B5C0-28DBFE0CEB6B}" type="presParOf" srcId="{8BE74F3C-EA8E-49FB-BFCB-323D33902D58}" destId="{D5FA4B18-A6B8-4D50-9548-B7BDA7411A78}" srcOrd="5" destOrd="0" presId="urn:microsoft.com/office/officeart/2005/8/layout/list1"/>
    <dgm:cxn modelId="{F16A5B9E-E4AF-4522-98BE-CB1055C1C467}" type="presParOf" srcId="{8BE74F3C-EA8E-49FB-BFCB-323D33902D58}" destId="{5F14F10E-6589-40C0-BC93-896C714F3F00}" srcOrd="6" destOrd="0" presId="urn:microsoft.com/office/officeart/2005/8/layout/list1"/>
    <dgm:cxn modelId="{205FB23D-3706-4FA2-8964-FD16B36D5739}" type="presParOf" srcId="{8BE74F3C-EA8E-49FB-BFCB-323D33902D58}" destId="{8000C6AA-5528-41E8-8C4E-1973D01D7C58}" srcOrd="7" destOrd="0" presId="urn:microsoft.com/office/officeart/2005/8/layout/list1"/>
    <dgm:cxn modelId="{4628D9F8-35EF-4DD4-8ED7-845345E4045B}" type="presParOf" srcId="{8BE74F3C-EA8E-49FB-BFCB-323D33902D58}" destId="{258204B7-2970-4AA3-B64A-AC0EA0B64A73}" srcOrd="8" destOrd="0" presId="urn:microsoft.com/office/officeart/2005/8/layout/list1"/>
    <dgm:cxn modelId="{1221F80D-51A9-48A7-A268-8AC5E9E013F1}" type="presParOf" srcId="{258204B7-2970-4AA3-B64A-AC0EA0B64A73}" destId="{C1DE754B-2F88-4BDF-AFAC-D5F187CAA02E}" srcOrd="0" destOrd="0" presId="urn:microsoft.com/office/officeart/2005/8/layout/list1"/>
    <dgm:cxn modelId="{32AA83F2-54A9-4EEE-AB22-836C6435C40D}" type="presParOf" srcId="{258204B7-2970-4AA3-B64A-AC0EA0B64A73}" destId="{D9316780-6CD0-447B-9D9D-A96AC3CB565E}" srcOrd="1" destOrd="0" presId="urn:microsoft.com/office/officeart/2005/8/layout/list1"/>
    <dgm:cxn modelId="{169DD354-CD0F-4B06-95F6-17E2E6013BC0}" type="presParOf" srcId="{8BE74F3C-EA8E-49FB-BFCB-323D33902D58}" destId="{2E4CD4C7-66BB-45AE-B36C-3A807537CD6B}" srcOrd="9" destOrd="0" presId="urn:microsoft.com/office/officeart/2005/8/layout/list1"/>
    <dgm:cxn modelId="{B454ECC3-7BA9-455F-A90A-B80F72400CE1}" type="presParOf" srcId="{8BE74F3C-EA8E-49FB-BFCB-323D33902D58}" destId="{74B7864C-7CC7-4ABB-82DF-90FA8F1520C3}" srcOrd="10" destOrd="0" presId="urn:microsoft.com/office/officeart/2005/8/layout/list1"/>
    <dgm:cxn modelId="{0CF8B9C3-FA5E-4AF1-8D8C-5FFA1D107615}" type="presParOf" srcId="{8BE74F3C-EA8E-49FB-BFCB-323D33902D58}" destId="{F41841C1-06D1-480E-91C4-6C6B3A4CCC22}" srcOrd="11" destOrd="0" presId="urn:microsoft.com/office/officeart/2005/8/layout/list1"/>
    <dgm:cxn modelId="{4BB0E3E6-57C4-4033-86D0-C40491FD889F}" type="presParOf" srcId="{8BE74F3C-EA8E-49FB-BFCB-323D33902D58}" destId="{B7A519E1-BE55-453B-8F26-39213A5072C2}" srcOrd="12" destOrd="0" presId="urn:microsoft.com/office/officeart/2005/8/layout/list1"/>
    <dgm:cxn modelId="{89ADE9A5-8E9C-4427-B725-15052D38ED2D}" type="presParOf" srcId="{B7A519E1-BE55-453B-8F26-39213A5072C2}" destId="{0956D4E0-CC6D-411D-84B0-5A9F30834655}" srcOrd="0" destOrd="0" presId="urn:microsoft.com/office/officeart/2005/8/layout/list1"/>
    <dgm:cxn modelId="{A9058E67-2473-4754-A7AA-17C640E975C9}" type="presParOf" srcId="{B7A519E1-BE55-453B-8F26-39213A5072C2}" destId="{56071EF6-B40D-44B9-8DCA-CB32E9A49E6D}" srcOrd="1" destOrd="0" presId="urn:microsoft.com/office/officeart/2005/8/layout/list1"/>
    <dgm:cxn modelId="{D0603D31-CF28-4E31-8E23-76DDDE296F61}" type="presParOf" srcId="{8BE74F3C-EA8E-49FB-BFCB-323D33902D58}" destId="{31153A3F-8FE6-4B3A-A017-73D65229D099}" srcOrd="13" destOrd="0" presId="urn:microsoft.com/office/officeart/2005/8/layout/list1"/>
    <dgm:cxn modelId="{C12D9686-BB36-4D73-B3EC-C61AD241A133}" type="presParOf" srcId="{8BE74F3C-EA8E-49FB-BFCB-323D33902D58}" destId="{6C3DFA28-708B-410C-BC1B-2486B78A119D}" srcOrd="14" destOrd="0" presId="urn:microsoft.com/office/officeart/2005/8/layout/list1"/>
    <dgm:cxn modelId="{8B40C330-CEBA-426C-8DC2-EF0DCCCFB3E7}" type="presParOf" srcId="{8BE74F3C-EA8E-49FB-BFCB-323D33902D58}" destId="{EE94BFEF-D9B8-4472-BC06-F67A67C28C38}" srcOrd="15" destOrd="0" presId="urn:microsoft.com/office/officeart/2005/8/layout/list1"/>
    <dgm:cxn modelId="{419DCEFB-A3C6-4B16-9C50-03E989A52B99}" type="presParOf" srcId="{8BE74F3C-EA8E-49FB-BFCB-323D33902D58}" destId="{38904E51-44F5-44AA-92A3-72F615F28C79}" srcOrd="16" destOrd="0" presId="urn:microsoft.com/office/officeart/2005/8/layout/list1"/>
    <dgm:cxn modelId="{FAFFB96F-8B60-4F9E-AEF3-529F21A6B1EA}" type="presParOf" srcId="{38904E51-44F5-44AA-92A3-72F615F28C79}" destId="{C1900959-89DB-4BFB-8FD7-B30225218A0B}" srcOrd="0" destOrd="0" presId="urn:microsoft.com/office/officeart/2005/8/layout/list1"/>
    <dgm:cxn modelId="{6AD9AD0C-BB13-4E7C-9459-E879AFDF8D21}" type="presParOf" srcId="{38904E51-44F5-44AA-92A3-72F615F28C79}" destId="{BDCCC716-039B-446A-BD5B-025B0732B4FE}" srcOrd="1" destOrd="0" presId="urn:microsoft.com/office/officeart/2005/8/layout/list1"/>
    <dgm:cxn modelId="{28F6B31A-EE0A-42AC-9D18-D3DA4C3F2615}" type="presParOf" srcId="{8BE74F3C-EA8E-49FB-BFCB-323D33902D58}" destId="{1D574C67-6BCD-49AF-B4BF-FF2D24EC774D}" srcOrd="17" destOrd="0" presId="urn:microsoft.com/office/officeart/2005/8/layout/list1"/>
    <dgm:cxn modelId="{0B4F9149-7281-4082-9DCE-8CF569500724}" type="presParOf" srcId="{8BE74F3C-EA8E-49FB-BFCB-323D33902D58}" destId="{30ABF935-E530-46CD-BE88-F7DB85598621}" srcOrd="18" destOrd="0" presId="urn:microsoft.com/office/officeart/2005/8/layout/list1"/>
    <dgm:cxn modelId="{0FA242D8-E153-4AA6-8A6E-A9E028EA7F26}" type="presParOf" srcId="{8BE74F3C-EA8E-49FB-BFCB-323D33902D58}" destId="{9EA8F613-CC0B-4EAD-A458-F5B67A796A87}" srcOrd="19" destOrd="0" presId="urn:microsoft.com/office/officeart/2005/8/layout/list1"/>
    <dgm:cxn modelId="{31D6C486-774C-4D92-98BB-164D3BCC9B63}" type="presParOf" srcId="{8BE74F3C-EA8E-49FB-BFCB-323D33902D58}" destId="{207F9286-4A3F-4C04-A938-B83D799FB8A6}" srcOrd="20" destOrd="0" presId="urn:microsoft.com/office/officeart/2005/8/layout/list1"/>
    <dgm:cxn modelId="{B77AD0D7-EBB7-4BBB-BC39-D78724A66E2C}" type="presParOf" srcId="{207F9286-4A3F-4C04-A938-B83D799FB8A6}" destId="{56996BE3-CF37-4D28-96B8-918BB80C5814}" srcOrd="0" destOrd="0" presId="urn:microsoft.com/office/officeart/2005/8/layout/list1"/>
    <dgm:cxn modelId="{38181DB4-3629-41B1-A083-A4A1F3A09565}" type="presParOf" srcId="{207F9286-4A3F-4C04-A938-B83D799FB8A6}" destId="{E2473288-DB32-491B-B250-CAFC2267385D}" srcOrd="1" destOrd="0" presId="urn:microsoft.com/office/officeart/2005/8/layout/list1"/>
    <dgm:cxn modelId="{BFAB2FFD-77B9-4E36-8565-C273EE0F8CAB}" type="presParOf" srcId="{8BE74F3C-EA8E-49FB-BFCB-323D33902D58}" destId="{447E1792-686F-4628-9C4A-E78A642EBEEB}" srcOrd="21" destOrd="0" presId="urn:microsoft.com/office/officeart/2005/8/layout/list1"/>
    <dgm:cxn modelId="{ADE9E43B-16A2-4A4E-B0CA-91E199F50815}" type="presParOf" srcId="{8BE74F3C-EA8E-49FB-BFCB-323D33902D58}" destId="{B889C9E0-65C0-4A6C-AF25-34F994BFF31B}" srcOrd="22" destOrd="0" presId="urn:microsoft.com/office/officeart/2005/8/layout/list1"/>
    <dgm:cxn modelId="{F46CDCB1-31E0-4156-94C0-220B49BAA398}" type="presParOf" srcId="{8BE74F3C-EA8E-49FB-BFCB-323D33902D58}" destId="{6E777346-147B-40F1-97E9-1662F2436DB0}" srcOrd="23" destOrd="0" presId="urn:microsoft.com/office/officeart/2005/8/layout/list1"/>
    <dgm:cxn modelId="{A02DAAC2-0720-4676-B0C8-62A4D2877549}" type="presParOf" srcId="{8BE74F3C-EA8E-49FB-BFCB-323D33902D58}" destId="{7A444D66-3DD3-43F2-B754-3C01520E0462}" srcOrd="24" destOrd="0" presId="urn:microsoft.com/office/officeart/2005/8/layout/list1"/>
    <dgm:cxn modelId="{C70EBCE2-6FD9-4863-A51F-B4CCC418B747}" type="presParOf" srcId="{7A444D66-3DD3-43F2-B754-3C01520E0462}" destId="{4B7850EE-BFA2-4DBB-8D5A-D9679E7EA94D}" srcOrd="0" destOrd="0" presId="urn:microsoft.com/office/officeart/2005/8/layout/list1"/>
    <dgm:cxn modelId="{DE75B4C5-709A-4BB4-89A2-F10A5133EC81}" type="presParOf" srcId="{7A444D66-3DD3-43F2-B754-3C01520E0462}" destId="{07DE4D45-CDC7-4D76-A166-95A8AB78B8B0}" srcOrd="1" destOrd="0" presId="urn:microsoft.com/office/officeart/2005/8/layout/list1"/>
    <dgm:cxn modelId="{FED8D465-D022-426F-977B-5AE2E59BE9D6}" type="presParOf" srcId="{8BE74F3C-EA8E-49FB-BFCB-323D33902D58}" destId="{FD764203-DBD1-40FA-88EA-72ED0981E00B}" srcOrd="25" destOrd="0" presId="urn:microsoft.com/office/officeart/2005/8/layout/list1"/>
    <dgm:cxn modelId="{F39D5D10-3135-41E9-BA42-51969FFB46CE}" type="presParOf" srcId="{8BE74F3C-EA8E-49FB-BFCB-323D33902D58}" destId="{C4B02101-8F74-40C2-92BD-7D1D0DEDBA4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>
        <a:gradFill rotWithShape="0">
          <a:gsLst>
            <a:gs pos="0">
              <a:srgbClr val="6DC0FF"/>
            </a:gs>
            <a:gs pos="49000">
              <a:schemeClr val="bg1"/>
            </a:gs>
            <a:gs pos="100000">
              <a:srgbClr val="6DC0FF"/>
            </a:gs>
          </a:gsLst>
        </a:gradFill>
      </dgm:spPr>
      <dgm:t>
        <a:bodyPr/>
        <a:lstStyle/>
        <a:p>
          <a:r>
            <a:rPr lang="ru-RU" dirty="0" smtClean="0">
              <a:solidFill>
                <a:srgbClr val="00339A"/>
              </a:solidFill>
            </a:rPr>
            <a:t>отвечают санитарно-эпидемиологическим правилам и нормативам</a:t>
          </a:r>
          <a:endParaRPr lang="ru-RU" dirty="0">
            <a:solidFill>
              <a:srgbClr val="00339A"/>
            </a:solidFill>
          </a:endParaRPr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>
        <a:gradFill rotWithShape="0">
          <a:gsLst>
            <a:gs pos="0">
              <a:srgbClr val="6DC0FF"/>
            </a:gs>
            <a:gs pos="49000">
              <a:schemeClr val="bg1"/>
            </a:gs>
            <a:gs pos="100000">
              <a:srgbClr val="6DC0FF"/>
            </a:gs>
          </a:gsLst>
        </a:gradFill>
      </dgm:spPr>
      <dgm:t>
        <a:bodyPr/>
        <a:lstStyle/>
        <a:p>
          <a:r>
            <a:rPr lang="ru-RU" dirty="0" smtClean="0">
              <a:solidFill>
                <a:srgbClr val="00339A"/>
              </a:solidFill>
            </a:rPr>
            <a:t>соблюдаются требования к пожарной безопасности</a:t>
          </a:r>
          <a:endParaRPr lang="ru-RU" dirty="0">
            <a:solidFill>
              <a:srgbClr val="00339A"/>
            </a:solidFill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>
        <a:gradFill rotWithShape="0">
          <a:gsLst>
            <a:gs pos="0">
              <a:srgbClr val="6DC0FF"/>
            </a:gs>
            <a:gs pos="49000">
              <a:schemeClr val="bg1"/>
            </a:gs>
            <a:gs pos="100000">
              <a:srgbClr val="6DC0FF"/>
            </a:gs>
          </a:gsLst>
        </a:gradFill>
      </dgm:spPr>
      <dgm:t>
        <a:bodyPr/>
        <a:lstStyle/>
        <a:p>
          <a:r>
            <a:rPr lang="ru-RU" dirty="0" smtClean="0">
              <a:solidFill>
                <a:srgbClr val="00339A"/>
              </a:solidFill>
            </a:rPr>
            <a:t>выполняются требования к средствам обучения и воспитания </a:t>
          </a:r>
          <a:endParaRPr lang="ru-RU" dirty="0">
            <a:solidFill>
              <a:srgbClr val="00339A"/>
            </a:solidFill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>
        <a:gradFill rotWithShape="0">
          <a:gsLst>
            <a:gs pos="0">
              <a:srgbClr val="6DC0FF"/>
            </a:gs>
            <a:gs pos="49000">
              <a:schemeClr val="bg1"/>
            </a:gs>
            <a:gs pos="100000">
              <a:srgbClr val="6DC0FF"/>
            </a:gs>
          </a:gsLst>
        </a:gradFill>
      </dgm:spPr>
      <dgm:t>
        <a:bodyPr/>
        <a:lstStyle/>
        <a:p>
          <a:r>
            <a:rPr lang="ru-RU" dirty="0" smtClean="0">
              <a:solidFill>
                <a:srgbClr val="00339A"/>
              </a:solidFill>
            </a:rPr>
            <a:t>оснащение помещений ППРС</a:t>
          </a:r>
          <a:endParaRPr lang="ru-RU" dirty="0">
            <a:solidFill>
              <a:srgbClr val="00339A"/>
            </a:solidFill>
          </a:endParaRPr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>
        <a:gradFill rotWithShape="0">
          <a:gsLst>
            <a:gs pos="0">
              <a:srgbClr val="6DC0FF"/>
            </a:gs>
            <a:gs pos="49000">
              <a:schemeClr val="bg1"/>
            </a:gs>
            <a:gs pos="100000">
              <a:srgbClr val="6DC0FF"/>
            </a:gs>
          </a:gsLst>
        </a:gradFill>
      </dgm:spPr>
      <dgm:t>
        <a:bodyPr/>
        <a:lstStyle/>
        <a:p>
          <a:r>
            <a:rPr lang="ru-RU" dirty="0" smtClean="0">
              <a:solidFill>
                <a:srgbClr val="00339A"/>
              </a:solidFill>
            </a:rPr>
            <a:t>наличие материально-технического обеспечения программы </a:t>
          </a:r>
          <a:endParaRPr lang="ru-RU" dirty="0">
            <a:solidFill>
              <a:srgbClr val="00339A"/>
            </a:solidFill>
          </a:endParaRPr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ScaleX="113890" custScaleY="1462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 custScaleX="116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 custLinFactNeighborX="1736" custLinFactNeighborY="66400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ScaleX="117361" custLinFactNeighborX="4167" custLinFactNeighborY="-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X="868" custLinFactNeighborY="19474">
        <dgm:presLayoutVars>
          <dgm:bulletEnabled val="1"/>
        </dgm:presLayoutVars>
      </dgm:prSet>
      <dgm:spPr/>
    </dgm:pt>
  </dgm:ptLst>
  <dgm:cxnLst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91C59936-594F-4683-994A-940544E6FBB2}" type="presOf" srcId="{CDBA3C88-BD9A-45C0-AE92-37C296F66ACB}" destId="{28DD7763-6CEC-4AA4-AD7D-F789D9DAD30D}" srcOrd="0" destOrd="0" presId="urn:microsoft.com/office/officeart/2005/8/layout/list1"/>
    <dgm:cxn modelId="{C0F2A6BB-98FA-43A7-ADC0-02E5DABCFD80}" type="presOf" srcId="{7DC315D4-CF6A-4FD0-9BD4-74329BDFD2E4}" destId="{61AE2133-6DD3-4D37-9B8D-D678BC651EAC}" srcOrd="1" destOrd="0" presId="urn:microsoft.com/office/officeart/2005/8/layout/list1"/>
    <dgm:cxn modelId="{24EA058C-63E7-4B5B-8D09-6230570D130F}" type="presOf" srcId="{DBEB36B6-DE6B-478C-9480-55DFD5B44D03}" destId="{90ECB009-2161-4FCE-BDBD-5D422FF9BD8B}" srcOrd="0" destOrd="0" presId="urn:microsoft.com/office/officeart/2005/8/layout/list1"/>
    <dgm:cxn modelId="{9B14995C-12AF-4542-89FC-6911D32AF71E}" type="presOf" srcId="{EA99C889-C3C4-4DA2-95A7-54DE057BCAB6}" destId="{E9BD361F-BD60-461F-8D02-5C93E37A8958}" srcOrd="0" destOrd="0" presId="urn:microsoft.com/office/officeart/2005/8/layout/list1"/>
    <dgm:cxn modelId="{E0665152-9BC5-481A-B55B-C2D3305F7D76}" type="presOf" srcId="{CDBA3C88-BD9A-45C0-AE92-37C296F66ACB}" destId="{B021F2BB-6371-4D24-BBDB-008A4F739364}" srcOrd="1" destOrd="0" presId="urn:microsoft.com/office/officeart/2005/8/layout/list1"/>
    <dgm:cxn modelId="{8FC5F89C-215C-4E5D-B14A-A5930CA8E0C9}" type="presOf" srcId="{EA99C889-C3C4-4DA2-95A7-54DE057BCAB6}" destId="{B74C86A2-E452-4D24-B72C-68181FD0FBC5}" srcOrd="1" destOrd="0" presId="urn:microsoft.com/office/officeart/2005/8/layout/list1"/>
    <dgm:cxn modelId="{2129CA6F-8212-44F3-A626-E74B7EE3123A}" type="presOf" srcId="{EF101EA2-D3EF-4F9A-B170-673B13B2AB99}" destId="{6BB609BF-E19A-4E75-9CAA-6CFD4D46966B}" srcOrd="1" destOrd="0" presId="urn:microsoft.com/office/officeart/2005/8/layout/list1"/>
    <dgm:cxn modelId="{BCD37986-9D82-4E28-AEB4-5B6081543AEA}" type="presOf" srcId="{7EE43911-8834-4449-9A1A-2168EA05DEF5}" destId="{A86B5035-7A6C-46E1-9C99-4C9553F2AF05}" srcOrd="0" destOrd="0" presId="urn:microsoft.com/office/officeart/2005/8/layout/list1"/>
    <dgm:cxn modelId="{4E0B7410-A747-4910-A6B2-6A1276A90DE4}" type="presOf" srcId="{EF101EA2-D3EF-4F9A-B170-673B13B2AB99}" destId="{E4CDCD51-55B5-47A8-A21F-2E13C8497BDF}" srcOrd="0" destOrd="0" presId="urn:microsoft.com/office/officeart/2005/8/layout/list1"/>
    <dgm:cxn modelId="{7232F668-86A6-43D7-9B19-8E5D763F6451}" type="presOf" srcId="{DBEB36B6-DE6B-478C-9480-55DFD5B44D03}" destId="{89EDEAD9-DA62-45D3-9EE4-54C18FFE8251}" srcOrd="1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A7F4E2E3-FB43-4F84-AFD8-67205660A15F}" type="presOf" srcId="{7DC315D4-CF6A-4FD0-9BD4-74329BDFD2E4}" destId="{BDA33F08-5B65-4C8A-B073-98578CAD4843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2E533DBA-989B-4159-904D-8B8C817CAD10}" type="presParOf" srcId="{A86B5035-7A6C-46E1-9C99-4C9553F2AF05}" destId="{E2830A46-1D5E-471C-AD50-9D2FD3E5F309}" srcOrd="0" destOrd="0" presId="urn:microsoft.com/office/officeart/2005/8/layout/list1"/>
    <dgm:cxn modelId="{BE1062FC-4F23-4346-8613-4AD9B3381272}" type="presParOf" srcId="{E2830A46-1D5E-471C-AD50-9D2FD3E5F309}" destId="{E9BD361F-BD60-461F-8D02-5C93E37A8958}" srcOrd="0" destOrd="0" presId="urn:microsoft.com/office/officeart/2005/8/layout/list1"/>
    <dgm:cxn modelId="{74FAE82F-43FD-49A8-9267-B2F5DC3C9ADE}" type="presParOf" srcId="{E2830A46-1D5E-471C-AD50-9D2FD3E5F309}" destId="{B74C86A2-E452-4D24-B72C-68181FD0FBC5}" srcOrd="1" destOrd="0" presId="urn:microsoft.com/office/officeart/2005/8/layout/list1"/>
    <dgm:cxn modelId="{6E021E8B-30AA-44F2-9D1B-9DA019945D97}" type="presParOf" srcId="{A86B5035-7A6C-46E1-9C99-4C9553F2AF05}" destId="{BBA5896B-DBA9-4BE7-AA19-5F1A80788BD2}" srcOrd="1" destOrd="0" presId="urn:microsoft.com/office/officeart/2005/8/layout/list1"/>
    <dgm:cxn modelId="{88E4336C-DED9-45CB-B1F1-5CE868CDD91B}" type="presParOf" srcId="{A86B5035-7A6C-46E1-9C99-4C9553F2AF05}" destId="{2693B1DE-1574-44DE-A6BD-2F47FFF4894F}" srcOrd="2" destOrd="0" presId="urn:microsoft.com/office/officeart/2005/8/layout/list1"/>
    <dgm:cxn modelId="{C69FB212-EB70-42A9-9F48-6682AC145892}" type="presParOf" srcId="{A86B5035-7A6C-46E1-9C99-4C9553F2AF05}" destId="{1016CE63-0B6F-4F4D-9DD6-0153E55832E3}" srcOrd="3" destOrd="0" presId="urn:microsoft.com/office/officeart/2005/8/layout/list1"/>
    <dgm:cxn modelId="{9B6C90FE-C039-46CC-A89F-A19FD5A7473B}" type="presParOf" srcId="{A86B5035-7A6C-46E1-9C99-4C9553F2AF05}" destId="{0C8BB5D9-3B37-4208-B858-C70CBA2250BE}" srcOrd="4" destOrd="0" presId="urn:microsoft.com/office/officeart/2005/8/layout/list1"/>
    <dgm:cxn modelId="{B5D27E4F-D9BB-4484-9A8F-9937D21E482D}" type="presParOf" srcId="{0C8BB5D9-3B37-4208-B858-C70CBA2250BE}" destId="{90ECB009-2161-4FCE-BDBD-5D422FF9BD8B}" srcOrd="0" destOrd="0" presId="urn:microsoft.com/office/officeart/2005/8/layout/list1"/>
    <dgm:cxn modelId="{477C16CC-32CB-4D81-9422-1FE01EA7DFDA}" type="presParOf" srcId="{0C8BB5D9-3B37-4208-B858-C70CBA2250BE}" destId="{89EDEAD9-DA62-45D3-9EE4-54C18FFE8251}" srcOrd="1" destOrd="0" presId="urn:microsoft.com/office/officeart/2005/8/layout/list1"/>
    <dgm:cxn modelId="{6242378A-8149-4E56-B10E-15250683C831}" type="presParOf" srcId="{A86B5035-7A6C-46E1-9C99-4C9553F2AF05}" destId="{D6F2A3B7-9339-4141-9FE7-8A47E56DF203}" srcOrd="5" destOrd="0" presId="urn:microsoft.com/office/officeart/2005/8/layout/list1"/>
    <dgm:cxn modelId="{034AB69C-72F2-45E0-802D-6AE23EAB6C7E}" type="presParOf" srcId="{A86B5035-7A6C-46E1-9C99-4C9553F2AF05}" destId="{339E794D-6153-47BC-BF1A-65FD64E78766}" srcOrd="6" destOrd="0" presId="urn:microsoft.com/office/officeart/2005/8/layout/list1"/>
    <dgm:cxn modelId="{479FCDA5-641F-42E5-9D04-72635C61A313}" type="presParOf" srcId="{A86B5035-7A6C-46E1-9C99-4C9553F2AF05}" destId="{64E10F49-5A94-461C-9370-D25C93396E11}" srcOrd="7" destOrd="0" presId="urn:microsoft.com/office/officeart/2005/8/layout/list1"/>
    <dgm:cxn modelId="{6AAE7798-630A-4DAD-BA66-3B1643D83FD9}" type="presParOf" srcId="{A86B5035-7A6C-46E1-9C99-4C9553F2AF05}" destId="{09054E1E-F69E-4A64-A01E-348F9071F812}" srcOrd="8" destOrd="0" presId="urn:microsoft.com/office/officeart/2005/8/layout/list1"/>
    <dgm:cxn modelId="{371BE4C9-BE19-437A-BE44-2CC8D51C6587}" type="presParOf" srcId="{09054E1E-F69E-4A64-A01E-348F9071F812}" destId="{E4CDCD51-55B5-47A8-A21F-2E13C8497BDF}" srcOrd="0" destOrd="0" presId="urn:microsoft.com/office/officeart/2005/8/layout/list1"/>
    <dgm:cxn modelId="{FB1EFD4D-90B0-4CFB-B0FD-C8D5A287B769}" type="presParOf" srcId="{09054E1E-F69E-4A64-A01E-348F9071F812}" destId="{6BB609BF-E19A-4E75-9CAA-6CFD4D46966B}" srcOrd="1" destOrd="0" presId="urn:microsoft.com/office/officeart/2005/8/layout/list1"/>
    <dgm:cxn modelId="{65731FB0-79E7-46CD-A89D-AC456BAF990A}" type="presParOf" srcId="{A86B5035-7A6C-46E1-9C99-4C9553F2AF05}" destId="{B7CBAAE1-199A-459F-973F-521F138BF836}" srcOrd="9" destOrd="0" presId="urn:microsoft.com/office/officeart/2005/8/layout/list1"/>
    <dgm:cxn modelId="{1D65B5C8-3893-4094-AF9D-7D0E5185BE4F}" type="presParOf" srcId="{A86B5035-7A6C-46E1-9C99-4C9553F2AF05}" destId="{04D2C57B-622B-4C5B-8CCA-4660D597A0BA}" srcOrd="10" destOrd="0" presId="urn:microsoft.com/office/officeart/2005/8/layout/list1"/>
    <dgm:cxn modelId="{3060E8A1-298E-4359-B554-89DA5119A58B}" type="presParOf" srcId="{A86B5035-7A6C-46E1-9C99-4C9553F2AF05}" destId="{C9F81653-3F54-4E81-9FED-4F9CE518127D}" srcOrd="11" destOrd="0" presId="urn:microsoft.com/office/officeart/2005/8/layout/list1"/>
    <dgm:cxn modelId="{B9A372B8-6C06-4546-AB1F-ACCC4D4AE226}" type="presParOf" srcId="{A86B5035-7A6C-46E1-9C99-4C9553F2AF05}" destId="{E5B3F690-BD14-43F6-AE30-186B7E0D25FB}" srcOrd="12" destOrd="0" presId="urn:microsoft.com/office/officeart/2005/8/layout/list1"/>
    <dgm:cxn modelId="{0952292F-307A-4883-91EA-9A8E4BD651EF}" type="presParOf" srcId="{E5B3F690-BD14-43F6-AE30-186B7E0D25FB}" destId="{BDA33F08-5B65-4C8A-B073-98578CAD4843}" srcOrd="0" destOrd="0" presId="urn:microsoft.com/office/officeart/2005/8/layout/list1"/>
    <dgm:cxn modelId="{7D3EC203-B32C-458D-A06A-38C47F8FDD99}" type="presParOf" srcId="{E5B3F690-BD14-43F6-AE30-186B7E0D25FB}" destId="{61AE2133-6DD3-4D37-9B8D-D678BC651EAC}" srcOrd="1" destOrd="0" presId="urn:microsoft.com/office/officeart/2005/8/layout/list1"/>
    <dgm:cxn modelId="{33DEA099-AF4E-4A09-BEB8-137110CEF25E}" type="presParOf" srcId="{A86B5035-7A6C-46E1-9C99-4C9553F2AF05}" destId="{31882555-46A2-4F35-AB2A-0BEBCFC79D60}" srcOrd="13" destOrd="0" presId="urn:microsoft.com/office/officeart/2005/8/layout/list1"/>
    <dgm:cxn modelId="{62227A44-0A46-4064-9825-CB203686CFB2}" type="presParOf" srcId="{A86B5035-7A6C-46E1-9C99-4C9553F2AF05}" destId="{8D2482DD-1B0E-4A2B-BD55-FDD87F017E76}" srcOrd="14" destOrd="0" presId="urn:microsoft.com/office/officeart/2005/8/layout/list1"/>
    <dgm:cxn modelId="{0B44658C-37B6-4EC3-B2CC-3045C98D2353}" type="presParOf" srcId="{A86B5035-7A6C-46E1-9C99-4C9553F2AF05}" destId="{A81EEA68-2003-4581-B589-2A3BED8B8090}" srcOrd="15" destOrd="0" presId="urn:microsoft.com/office/officeart/2005/8/layout/list1"/>
    <dgm:cxn modelId="{B3EB63B8-106C-469D-A0B6-A427E51AB658}" type="presParOf" srcId="{A86B5035-7A6C-46E1-9C99-4C9553F2AF05}" destId="{7F579C94-9A29-45BC-8277-1799C24D2398}" srcOrd="16" destOrd="0" presId="urn:microsoft.com/office/officeart/2005/8/layout/list1"/>
    <dgm:cxn modelId="{6D1C1593-55AD-48C8-88F2-86A541B3D5A3}" type="presParOf" srcId="{7F579C94-9A29-45BC-8277-1799C24D2398}" destId="{28DD7763-6CEC-4AA4-AD7D-F789D9DAD30D}" srcOrd="0" destOrd="0" presId="urn:microsoft.com/office/officeart/2005/8/layout/list1"/>
    <dgm:cxn modelId="{C4C5AE23-CEBB-4B72-BEDD-04C49800E83A}" type="presParOf" srcId="{7F579C94-9A29-45BC-8277-1799C24D2398}" destId="{B021F2BB-6371-4D24-BBDB-008A4F739364}" srcOrd="1" destOrd="0" presId="urn:microsoft.com/office/officeart/2005/8/layout/list1"/>
    <dgm:cxn modelId="{0CFF970E-9977-4633-B22F-B0DBBCD3B05B}" type="presParOf" srcId="{A86B5035-7A6C-46E1-9C99-4C9553F2AF05}" destId="{EE855BD6-9B04-4D92-AC00-279C82350E27}" srcOrd="17" destOrd="0" presId="urn:microsoft.com/office/officeart/2005/8/layout/list1"/>
    <dgm:cxn modelId="{15D6FE18-4019-4C83-9AC8-11B382A25529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>
        <a:gradFill rotWithShape="0">
          <a:gsLst>
            <a:gs pos="0">
              <a:srgbClr val="6DC0FF"/>
            </a:gs>
            <a:gs pos="54000">
              <a:schemeClr val="bg1"/>
            </a:gs>
            <a:gs pos="100000">
              <a:srgbClr val="6DC0FF"/>
            </a:gs>
          </a:gsLst>
        </a:gradFill>
      </dgm:spPr>
      <dgm:t>
        <a:bodyPr/>
        <a:lstStyle/>
        <a:p>
          <a:r>
            <a:rPr lang="ru-RU" sz="2000" dirty="0" smtClean="0">
              <a:solidFill>
                <a:srgbClr val="00339A"/>
              </a:solidFill>
            </a:rPr>
            <a:t>наличие возможности выполнения требований Стандарта к условиям реализации и структуре Программы;</a:t>
          </a:r>
          <a:endParaRPr lang="ru-RU" sz="2000" dirty="0">
            <a:solidFill>
              <a:srgbClr val="00339A"/>
            </a:solidFill>
          </a:endParaRPr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>
        <a:gradFill rotWithShape="0">
          <a:gsLst>
            <a:gs pos="0">
              <a:srgbClr val="6DC0FF"/>
            </a:gs>
            <a:gs pos="54000">
              <a:schemeClr val="bg1"/>
            </a:gs>
            <a:gs pos="100000">
              <a:srgbClr val="6DC0FF"/>
            </a:gs>
          </a:gsLst>
        </a:gradFill>
      </dgm:spPr>
      <dgm:t>
        <a:bodyPr/>
        <a:lstStyle/>
        <a:p>
          <a:r>
            <a:rPr lang="ru-RU" sz="2000" dirty="0" smtClean="0">
              <a:solidFill>
                <a:srgbClr val="00339A"/>
              </a:solidFill>
            </a:rPr>
            <a:t>обеспечена реализация обязательной части Программы и части, формируемой участниками образовательного процесса</a:t>
          </a:r>
          <a:endParaRPr lang="ru-RU" sz="2000" dirty="0">
            <a:solidFill>
              <a:srgbClr val="00339A"/>
            </a:solidFill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>
        <a:gradFill rotWithShape="0">
          <a:gsLst>
            <a:gs pos="0">
              <a:srgbClr val="6DC0FF"/>
            </a:gs>
            <a:gs pos="54000">
              <a:schemeClr val="bg1"/>
            </a:gs>
            <a:gs pos="100000">
              <a:srgbClr val="6DC0FF"/>
            </a:gs>
          </a:gsLst>
        </a:gradFill>
      </dgm:spPr>
      <dgm:t>
        <a:bodyPr/>
        <a:lstStyle/>
        <a:p>
          <a:r>
            <a:rPr lang="ru-RU" sz="2000" dirty="0" smtClean="0">
              <a:solidFill>
                <a:srgbClr val="00339A"/>
              </a:solidFill>
            </a:rPr>
            <a:t>отражена структура и объем расходов, необходимых для реализации Программы</a:t>
          </a:r>
          <a:endParaRPr lang="ru-RU" sz="2000" dirty="0">
            <a:solidFill>
              <a:srgbClr val="00339A"/>
            </a:solidFill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3" custScaleX="142997" custScaleY="267530" custLinFactNeighborX="-63495" custLinFactNeighborY="7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3" custLinFactNeighborY="-26762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3" custScaleX="142439" custScaleY="277391" custLinFactNeighborX="-47916" custLinFactNeighborY="15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3" custLinFactY="812" custLinFactNeighborX="868" custLinFactNeighborY="100000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3" custScaleX="142997" custScaleY="275791" custLinFactNeighborX="-45243" custLinFactNeighborY="7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A1A76A1-CEDA-4627-AD27-2FEC8E6406FD}" type="presOf" srcId="{EF101EA2-D3EF-4F9A-B170-673B13B2AB99}" destId="{6BB609BF-E19A-4E75-9CAA-6CFD4D46966B}" srcOrd="1" destOrd="0" presId="urn:microsoft.com/office/officeart/2005/8/layout/list1"/>
    <dgm:cxn modelId="{BD0E6552-969A-4BA3-A8FF-43E7549B91D2}" type="presOf" srcId="{DBEB36B6-DE6B-478C-9480-55DFD5B44D03}" destId="{90ECB009-2161-4FCE-BDBD-5D422FF9BD8B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92BC2FA9-63DE-424F-90BA-830FBC55DAA6}" type="presOf" srcId="{EA99C889-C3C4-4DA2-95A7-54DE057BCAB6}" destId="{E9BD361F-BD60-461F-8D02-5C93E37A8958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0126BBA3-A28E-4426-A8AC-5D14AE09FBC5}" type="presOf" srcId="{EF101EA2-D3EF-4F9A-B170-673B13B2AB99}" destId="{E4CDCD51-55B5-47A8-A21F-2E13C8497BDF}" srcOrd="0" destOrd="0" presId="urn:microsoft.com/office/officeart/2005/8/layout/list1"/>
    <dgm:cxn modelId="{2CD21E05-D809-40A6-9AA9-AACC10F66F07}" type="presOf" srcId="{EA99C889-C3C4-4DA2-95A7-54DE057BCAB6}" destId="{B74C86A2-E452-4D24-B72C-68181FD0FBC5}" srcOrd="1" destOrd="0" presId="urn:microsoft.com/office/officeart/2005/8/layout/list1"/>
    <dgm:cxn modelId="{2F855B1A-21AD-46D1-95C7-92213D37F824}" type="presOf" srcId="{DBEB36B6-DE6B-478C-9480-55DFD5B44D03}" destId="{89EDEAD9-DA62-45D3-9EE4-54C18FFE8251}" srcOrd="1" destOrd="0" presId="urn:microsoft.com/office/officeart/2005/8/layout/list1"/>
    <dgm:cxn modelId="{3206F856-478B-4BDD-A418-F68F7A0723EB}" type="presOf" srcId="{7EE43911-8834-4449-9A1A-2168EA05DEF5}" destId="{A86B5035-7A6C-46E1-9C99-4C9553F2AF05}" srcOrd="0" destOrd="0" presId="urn:microsoft.com/office/officeart/2005/8/layout/list1"/>
    <dgm:cxn modelId="{34F23E06-EE6A-4CD8-A741-C5506B03A15F}" type="presParOf" srcId="{A86B5035-7A6C-46E1-9C99-4C9553F2AF05}" destId="{E2830A46-1D5E-471C-AD50-9D2FD3E5F309}" srcOrd="0" destOrd="0" presId="urn:microsoft.com/office/officeart/2005/8/layout/list1"/>
    <dgm:cxn modelId="{0D4A1414-71C1-4170-A200-8F8A1FD2E498}" type="presParOf" srcId="{E2830A46-1D5E-471C-AD50-9D2FD3E5F309}" destId="{E9BD361F-BD60-461F-8D02-5C93E37A8958}" srcOrd="0" destOrd="0" presId="urn:microsoft.com/office/officeart/2005/8/layout/list1"/>
    <dgm:cxn modelId="{06612361-4C28-493C-91B6-669C619330DC}" type="presParOf" srcId="{E2830A46-1D5E-471C-AD50-9D2FD3E5F309}" destId="{B74C86A2-E452-4D24-B72C-68181FD0FBC5}" srcOrd="1" destOrd="0" presId="urn:microsoft.com/office/officeart/2005/8/layout/list1"/>
    <dgm:cxn modelId="{2382F9E8-FAF6-455D-9232-B916FE3E9B88}" type="presParOf" srcId="{A86B5035-7A6C-46E1-9C99-4C9553F2AF05}" destId="{BBA5896B-DBA9-4BE7-AA19-5F1A80788BD2}" srcOrd="1" destOrd="0" presId="urn:microsoft.com/office/officeart/2005/8/layout/list1"/>
    <dgm:cxn modelId="{3A30E89C-77B0-48E6-8D2A-D4DC07E0B8C7}" type="presParOf" srcId="{A86B5035-7A6C-46E1-9C99-4C9553F2AF05}" destId="{2693B1DE-1574-44DE-A6BD-2F47FFF4894F}" srcOrd="2" destOrd="0" presId="urn:microsoft.com/office/officeart/2005/8/layout/list1"/>
    <dgm:cxn modelId="{121F816E-8637-4851-9CB3-0BA369D25941}" type="presParOf" srcId="{A86B5035-7A6C-46E1-9C99-4C9553F2AF05}" destId="{1016CE63-0B6F-4F4D-9DD6-0153E55832E3}" srcOrd="3" destOrd="0" presId="urn:microsoft.com/office/officeart/2005/8/layout/list1"/>
    <dgm:cxn modelId="{8D3BF16A-188E-42AD-ADF2-4D2A315F1B3E}" type="presParOf" srcId="{A86B5035-7A6C-46E1-9C99-4C9553F2AF05}" destId="{0C8BB5D9-3B37-4208-B858-C70CBA2250BE}" srcOrd="4" destOrd="0" presId="urn:microsoft.com/office/officeart/2005/8/layout/list1"/>
    <dgm:cxn modelId="{EFF6EA7D-6C35-4B44-A782-B8D27DF21A3A}" type="presParOf" srcId="{0C8BB5D9-3B37-4208-B858-C70CBA2250BE}" destId="{90ECB009-2161-4FCE-BDBD-5D422FF9BD8B}" srcOrd="0" destOrd="0" presId="urn:microsoft.com/office/officeart/2005/8/layout/list1"/>
    <dgm:cxn modelId="{53CDE9FA-6E22-4A20-897E-95155281F2B1}" type="presParOf" srcId="{0C8BB5D9-3B37-4208-B858-C70CBA2250BE}" destId="{89EDEAD9-DA62-45D3-9EE4-54C18FFE8251}" srcOrd="1" destOrd="0" presId="urn:microsoft.com/office/officeart/2005/8/layout/list1"/>
    <dgm:cxn modelId="{782C91F8-70ED-4A71-843F-CA50DCAE478B}" type="presParOf" srcId="{A86B5035-7A6C-46E1-9C99-4C9553F2AF05}" destId="{D6F2A3B7-9339-4141-9FE7-8A47E56DF203}" srcOrd="5" destOrd="0" presId="urn:microsoft.com/office/officeart/2005/8/layout/list1"/>
    <dgm:cxn modelId="{C2D26E10-959B-445A-B67B-40F3F366672A}" type="presParOf" srcId="{A86B5035-7A6C-46E1-9C99-4C9553F2AF05}" destId="{339E794D-6153-47BC-BF1A-65FD64E78766}" srcOrd="6" destOrd="0" presId="urn:microsoft.com/office/officeart/2005/8/layout/list1"/>
    <dgm:cxn modelId="{57D69857-91DD-4225-9AB0-812822B49B05}" type="presParOf" srcId="{A86B5035-7A6C-46E1-9C99-4C9553F2AF05}" destId="{64E10F49-5A94-461C-9370-D25C93396E11}" srcOrd="7" destOrd="0" presId="urn:microsoft.com/office/officeart/2005/8/layout/list1"/>
    <dgm:cxn modelId="{AE7E6566-347B-42F2-8682-F7DC28CD1F90}" type="presParOf" srcId="{A86B5035-7A6C-46E1-9C99-4C9553F2AF05}" destId="{09054E1E-F69E-4A64-A01E-348F9071F812}" srcOrd="8" destOrd="0" presId="urn:microsoft.com/office/officeart/2005/8/layout/list1"/>
    <dgm:cxn modelId="{504232C8-EB2E-46B3-8BE1-E6730BDA618B}" type="presParOf" srcId="{09054E1E-F69E-4A64-A01E-348F9071F812}" destId="{E4CDCD51-55B5-47A8-A21F-2E13C8497BDF}" srcOrd="0" destOrd="0" presId="urn:microsoft.com/office/officeart/2005/8/layout/list1"/>
    <dgm:cxn modelId="{1B0DD8EC-14F8-459A-9568-3747E61FC8E6}" type="presParOf" srcId="{09054E1E-F69E-4A64-A01E-348F9071F812}" destId="{6BB609BF-E19A-4E75-9CAA-6CFD4D46966B}" srcOrd="1" destOrd="0" presId="urn:microsoft.com/office/officeart/2005/8/layout/list1"/>
    <dgm:cxn modelId="{03071BAA-DE1C-4BEE-AF99-F253310EF4C7}" type="presParOf" srcId="{A86B5035-7A6C-46E1-9C99-4C9553F2AF05}" destId="{B7CBAAE1-199A-459F-973F-521F138BF836}" srcOrd="9" destOrd="0" presId="urn:microsoft.com/office/officeart/2005/8/layout/list1"/>
    <dgm:cxn modelId="{E6677B03-5F31-4533-8F1C-535323727061}" type="presParOf" srcId="{A86B5035-7A6C-46E1-9C99-4C9553F2AF05}" destId="{04D2C57B-622B-4C5B-8CCA-4660D597A0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209013"/>
          <a:ext cx="507186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371881" y="21899"/>
          <a:ext cx="4454075" cy="531360"/>
        </a:xfrm>
        <a:prstGeom prst="roundRect">
          <a:avLst/>
        </a:prstGeom>
        <a:gradFill rotWithShape="0">
          <a:gsLst>
            <a:gs pos="0">
              <a:srgbClr val="6DC0FF"/>
            </a:gs>
            <a:gs pos="49000">
              <a:schemeClr val="bg1"/>
            </a:gs>
            <a:gs pos="100000">
              <a:srgbClr val="6DC0FF"/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787" tIns="0" rIns="196787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339A"/>
              </a:solidFill>
            </a:rPr>
            <a:t>психолого-педагогические условия</a:t>
          </a:r>
          <a:endParaRPr lang="ru-RU" sz="1800" kern="1200" dirty="0">
            <a:solidFill>
              <a:srgbClr val="00339A"/>
            </a:solidFill>
          </a:endParaRPr>
        </a:p>
      </dsp:txBody>
      <dsp:txXfrm>
        <a:off x="397820" y="47838"/>
        <a:ext cx="4402197" cy="479482"/>
      </dsp:txXfrm>
    </dsp:sp>
    <dsp:sp modelId="{339E794D-6153-47BC-BF1A-65FD64E78766}">
      <dsp:nvSpPr>
        <dsp:cNvPr id="0" name=""/>
        <dsp:cNvSpPr/>
      </dsp:nvSpPr>
      <dsp:spPr>
        <a:xfrm>
          <a:off x="0" y="1104059"/>
          <a:ext cx="51768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371881" y="838379"/>
          <a:ext cx="4454075" cy="531360"/>
        </a:xfrm>
        <a:prstGeom prst="roundRect">
          <a:avLst/>
        </a:prstGeom>
        <a:gradFill rotWithShape="0">
          <a:gsLst>
            <a:gs pos="0">
              <a:srgbClr val="6DC0FF"/>
            </a:gs>
            <a:gs pos="49000">
              <a:schemeClr val="bg1"/>
            </a:gs>
            <a:gs pos="100000">
              <a:srgbClr val="6DC0FF"/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787" tIns="0" rIns="196787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339A"/>
              </a:solidFill>
            </a:rPr>
            <a:t>кадровые условия</a:t>
          </a:r>
          <a:endParaRPr lang="ru-RU" sz="1800" kern="1200" dirty="0">
            <a:solidFill>
              <a:srgbClr val="00339A"/>
            </a:solidFill>
          </a:endParaRPr>
        </a:p>
      </dsp:txBody>
      <dsp:txXfrm>
        <a:off x="397820" y="864318"/>
        <a:ext cx="4402197" cy="479482"/>
      </dsp:txXfrm>
    </dsp:sp>
    <dsp:sp modelId="{04D2C57B-622B-4C5B-8CCA-4660D597A0BA}">
      <dsp:nvSpPr>
        <dsp:cNvPr id="0" name=""/>
        <dsp:cNvSpPr/>
      </dsp:nvSpPr>
      <dsp:spPr>
        <a:xfrm>
          <a:off x="0" y="1920539"/>
          <a:ext cx="529596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371881" y="1654859"/>
          <a:ext cx="4454075" cy="531360"/>
        </a:xfrm>
        <a:prstGeom prst="roundRect">
          <a:avLst/>
        </a:prstGeom>
        <a:gradFill rotWithShape="0">
          <a:gsLst>
            <a:gs pos="0">
              <a:srgbClr val="6DC0FF"/>
            </a:gs>
            <a:gs pos="49000">
              <a:schemeClr val="bg1"/>
            </a:gs>
            <a:gs pos="100000">
              <a:srgbClr val="6DC0FF"/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787" tIns="0" rIns="196787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339A"/>
              </a:solidFill>
            </a:rPr>
            <a:t>материально-технические условия </a:t>
          </a:r>
          <a:endParaRPr lang="ru-RU" sz="1800" kern="1200" dirty="0">
            <a:solidFill>
              <a:srgbClr val="00339A"/>
            </a:solidFill>
          </a:endParaRPr>
        </a:p>
      </dsp:txBody>
      <dsp:txXfrm>
        <a:off x="397820" y="1680798"/>
        <a:ext cx="4402197" cy="479482"/>
      </dsp:txXfrm>
    </dsp:sp>
    <dsp:sp modelId="{8D2482DD-1B0E-4A2B-BD55-FDD87F017E76}">
      <dsp:nvSpPr>
        <dsp:cNvPr id="0" name=""/>
        <dsp:cNvSpPr/>
      </dsp:nvSpPr>
      <dsp:spPr>
        <a:xfrm>
          <a:off x="0" y="2737019"/>
          <a:ext cx="544501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E2133-6DD3-4D37-9B8D-D678BC651EAC}">
      <dsp:nvSpPr>
        <dsp:cNvPr id="0" name=""/>
        <dsp:cNvSpPr/>
      </dsp:nvSpPr>
      <dsp:spPr>
        <a:xfrm>
          <a:off x="371881" y="2471339"/>
          <a:ext cx="4454075" cy="531360"/>
        </a:xfrm>
        <a:prstGeom prst="roundRect">
          <a:avLst/>
        </a:prstGeom>
        <a:gradFill rotWithShape="0">
          <a:gsLst>
            <a:gs pos="0">
              <a:srgbClr val="6DC0FF"/>
            </a:gs>
            <a:gs pos="49000">
              <a:schemeClr val="bg1"/>
            </a:gs>
            <a:gs pos="100000">
              <a:srgbClr val="6DC0FF"/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787" tIns="0" rIns="196787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339A"/>
              </a:solidFill>
            </a:rPr>
            <a:t>финансовые условия </a:t>
          </a:r>
          <a:endParaRPr lang="ru-RU" sz="1800" kern="1200" dirty="0">
            <a:solidFill>
              <a:srgbClr val="00339A"/>
            </a:solidFill>
          </a:endParaRPr>
        </a:p>
      </dsp:txBody>
      <dsp:txXfrm>
        <a:off x="397820" y="2497278"/>
        <a:ext cx="4402197" cy="479482"/>
      </dsp:txXfrm>
    </dsp:sp>
    <dsp:sp modelId="{C809B7E3-D4D2-4CFB-865B-EC8257D90BF1}">
      <dsp:nvSpPr>
        <dsp:cNvPr id="0" name=""/>
        <dsp:cNvSpPr/>
      </dsp:nvSpPr>
      <dsp:spPr>
        <a:xfrm>
          <a:off x="0" y="3457562"/>
          <a:ext cx="564121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322815" y="3186850"/>
          <a:ext cx="4454075" cy="531360"/>
        </a:xfrm>
        <a:prstGeom prst="roundRect">
          <a:avLst/>
        </a:prstGeom>
        <a:gradFill rotWithShape="0">
          <a:gsLst>
            <a:gs pos="0">
              <a:srgbClr val="6DC0FF"/>
            </a:gs>
            <a:gs pos="49000">
              <a:schemeClr val="bg1"/>
            </a:gs>
            <a:gs pos="100000">
              <a:srgbClr val="6DC0FF"/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787" tIns="0" rIns="196787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339A"/>
              </a:solidFill>
            </a:rPr>
            <a:t>развивающая предметно-пространственная среда</a:t>
          </a:r>
          <a:endParaRPr lang="ru-RU" sz="1800" kern="1200" dirty="0">
            <a:solidFill>
              <a:srgbClr val="00339A"/>
            </a:solidFill>
          </a:endParaRPr>
        </a:p>
      </dsp:txBody>
      <dsp:txXfrm>
        <a:off x="348754" y="3212789"/>
        <a:ext cx="4402197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C4921-FF16-4441-8571-8F7CF3BBAC1F}">
      <dsp:nvSpPr>
        <dsp:cNvPr id="0" name=""/>
        <dsp:cNvSpPr/>
      </dsp:nvSpPr>
      <dsp:spPr>
        <a:xfrm>
          <a:off x="0" y="242023"/>
          <a:ext cx="759556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F8CBD7-F7DD-458F-BE36-C5BC47AE0917}">
      <dsp:nvSpPr>
        <dsp:cNvPr id="0" name=""/>
        <dsp:cNvSpPr/>
      </dsp:nvSpPr>
      <dsp:spPr>
        <a:xfrm>
          <a:off x="378294" y="50143"/>
          <a:ext cx="7213910" cy="383760"/>
        </a:xfrm>
        <a:prstGeom prst="roundRect">
          <a:avLst/>
        </a:prstGeom>
        <a:gradFill rotWithShape="0">
          <a:gsLst>
            <a:gs pos="2000">
              <a:srgbClr val="6DC0FF"/>
            </a:gs>
            <a:gs pos="55000">
              <a:schemeClr val="bg1"/>
            </a:gs>
            <a:gs pos="100000">
              <a:srgbClr val="6DC0FF"/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0966" tIns="0" rIns="20096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339A"/>
              </a:solidFill>
            </a:rPr>
            <a:t>уважение </a:t>
          </a:r>
          <a:r>
            <a:rPr lang="ru-RU" sz="1300" b="1" kern="1200" dirty="0" smtClean="0">
              <a:solidFill>
                <a:srgbClr val="00339A"/>
              </a:solidFill>
            </a:rPr>
            <a:t> взрослых </a:t>
          </a:r>
          <a:r>
            <a:rPr lang="ru-RU" sz="1300" b="1" kern="1200" dirty="0" smtClean="0">
              <a:solidFill>
                <a:srgbClr val="00339A"/>
              </a:solidFill>
            </a:rPr>
            <a:t>к </a:t>
          </a:r>
          <a:r>
            <a:rPr lang="ru-RU" sz="1300" b="1" kern="1200" dirty="0" smtClean="0">
              <a:solidFill>
                <a:srgbClr val="00339A"/>
              </a:solidFill>
            </a:rPr>
            <a:t> достоинству </a:t>
          </a:r>
          <a:r>
            <a:rPr lang="ru-RU" sz="1300" b="1" kern="1200" dirty="0" smtClean="0">
              <a:solidFill>
                <a:srgbClr val="00339A"/>
              </a:solidFill>
            </a:rPr>
            <a:t>детей</a:t>
          </a:r>
          <a:r>
            <a:rPr lang="ru-RU" sz="1300" b="1" kern="1200" dirty="0" smtClean="0">
              <a:solidFill>
                <a:srgbClr val="00339A"/>
              </a:solidFill>
            </a:rPr>
            <a:t>,</a:t>
          </a:r>
          <a:endParaRPr lang="ru-RU" sz="1300" b="1" kern="1200" dirty="0">
            <a:solidFill>
              <a:srgbClr val="00339A"/>
            </a:solidFill>
          </a:endParaRPr>
        </a:p>
      </dsp:txBody>
      <dsp:txXfrm>
        <a:off x="397028" y="68877"/>
        <a:ext cx="7176442" cy="346292"/>
      </dsp:txXfrm>
    </dsp:sp>
    <dsp:sp modelId="{5F14F10E-6589-40C0-BC93-896C714F3F00}">
      <dsp:nvSpPr>
        <dsp:cNvPr id="0" name=""/>
        <dsp:cNvSpPr/>
      </dsp:nvSpPr>
      <dsp:spPr>
        <a:xfrm>
          <a:off x="0" y="1016000"/>
          <a:ext cx="759556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B6598D-4476-4C2F-9D95-16C57750E60C}">
      <dsp:nvSpPr>
        <dsp:cNvPr id="0" name=""/>
        <dsp:cNvSpPr/>
      </dsp:nvSpPr>
      <dsp:spPr>
        <a:xfrm>
          <a:off x="365685" y="639823"/>
          <a:ext cx="7227378" cy="568056"/>
        </a:xfrm>
        <a:prstGeom prst="roundRect">
          <a:avLst/>
        </a:prstGeom>
        <a:gradFill rotWithShape="0">
          <a:gsLst>
            <a:gs pos="2000">
              <a:srgbClr val="6DC0FF"/>
            </a:gs>
            <a:gs pos="55000">
              <a:schemeClr val="bg1"/>
            </a:gs>
            <a:gs pos="100000">
              <a:srgbClr val="6DC0FF"/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0966" tIns="0" rIns="20096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339A"/>
              </a:solidFill>
            </a:rPr>
            <a:t>использование форм и методов работы с детьми,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339A"/>
              </a:solidFill>
            </a:rPr>
            <a:t>соответствующих их возрастным и индивидуальным особенностям;</a:t>
          </a:r>
          <a:endParaRPr lang="ru-RU" sz="1300" b="1" kern="1200" dirty="0">
            <a:solidFill>
              <a:srgbClr val="00339A"/>
            </a:solidFill>
          </a:endParaRPr>
        </a:p>
      </dsp:txBody>
      <dsp:txXfrm>
        <a:off x="393415" y="667553"/>
        <a:ext cx="7171918" cy="512596"/>
      </dsp:txXfrm>
    </dsp:sp>
    <dsp:sp modelId="{74B7864C-7CC7-4ABB-82DF-90FA8F1520C3}">
      <dsp:nvSpPr>
        <dsp:cNvPr id="0" name=""/>
        <dsp:cNvSpPr/>
      </dsp:nvSpPr>
      <dsp:spPr>
        <a:xfrm>
          <a:off x="0" y="1605680"/>
          <a:ext cx="759556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316780-6CD0-447B-9D9D-A96AC3CB565E}">
      <dsp:nvSpPr>
        <dsp:cNvPr id="0" name=""/>
        <dsp:cNvSpPr/>
      </dsp:nvSpPr>
      <dsp:spPr>
        <a:xfrm>
          <a:off x="365685" y="1413800"/>
          <a:ext cx="7227378" cy="383760"/>
        </a:xfrm>
        <a:prstGeom prst="roundRect">
          <a:avLst/>
        </a:prstGeom>
        <a:gradFill rotWithShape="0">
          <a:gsLst>
            <a:gs pos="2000">
              <a:srgbClr val="6DC0FF"/>
            </a:gs>
            <a:gs pos="55000">
              <a:schemeClr val="bg1"/>
            </a:gs>
            <a:gs pos="100000">
              <a:srgbClr val="6DC0FF"/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0966" tIns="0" rIns="20096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339A"/>
              </a:solidFill>
            </a:rPr>
            <a:t>учет интересов и возможностей каждого ребенка,  социальной ситуации его развития;</a:t>
          </a:r>
          <a:endParaRPr lang="ru-RU" sz="1300" b="1" kern="1200" dirty="0">
            <a:solidFill>
              <a:srgbClr val="00339A"/>
            </a:solidFill>
          </a:endParaRPr>
        </a:p>
      </dsp:txBody>
      <dsp:txXfrm>
        <a:off x="384419" y="1432534"/>
        <a:ext cx="7189910" cy="346292"/>
      </dsp:txXfrm>
    </dsp:sp>
    <dsp:sp modelId="{6C3DFA28-708B-410C-BC1B-2486B78A119D}">
      <dsp:nvSpPr>
        <dsp:cNvPr id="0" name=""/>
        <dsp:cNvSpPr/>
      </dsp:nvSpPr>
      <dsp:spPr>
        <a:xfrm>
          <a:off x="0" y="2195360"/>
          <a:ext cx="759556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71EF6-B40D-44B9-8DCA-CB32E9A49E6D}">
      <dsp:nvSpPr>
        <dsp:cNvPr id="0" name=""/>
        <dsp:cNvSpPr/>
      </dsp:nvSpPr>
      <dsp:spPr>
        <a:xfrm>
          <a:off x="361605" y="2003480"/>
          <a:ext cx="7232101" cy="383760"/>
        </a:xfrm>
        <a:prstGeom prst="roundRect">
          <a:avLst/>
        </a:prstGeom>
        <a:gradFill rotWithShape="0">
          <a:gsLst>
            <a:gs pos="2000">
              <a:srgbClr val="6DC0FF"/>
            </a:gs>
            <a:gs pos="55000">
              <a:schemeClr val="bg1"/>
            </a:gs>
            <a:gs pos="100000">
              <a:srgbClr val="6DC0FF"/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0966" tIns="0" rIns="20096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339A"/>
              </a:solidFill>
            </a:rPr>
            <a:t>поддержка взрослыми доброжелательного отношения детей друг к другу;</a:t>
          </a:r>
          <a:endParaRPr lang="ru-RU" sz="1300" b="1" kern="1200" dirty="0">
            <a:solidFill>
              <a:srgbClr val="00339A"/>
            </a:solidFill>
          </a:endParaRPr>
        </a:p>
      </dsp:txBody>
      <dsp:txXfrm>
        <a:off x="380339" y="2022214"/>
        <a:ext cx="7194633" cy="346292"/>
      </dsp:txXfrm>
    </dsp:sp>
    <dsp:sp modelId="{30ABF935-E530-46CD-BE88-F7DB85598621}">
      <dsp:nvSpPr>
        <dsp:cNvPr id="0" name=""/>
        <dsp:cNvSpPr/>
      </dsp:nvSpPr>
      <dsp:spPr>
        <a:xfrm>
          <a:off x="0" y="2785040"/>
          <a:ext cx="759556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CCC716-039B-446A-BD5B-025B0732B4FE}">
      <dsp:nvSpPr>
        <dsp:cNvPr id="0" name=""/>
        <dsp:cNvSpPr/>
      </dsp:nvSpPr>
      <dsp:spPr>
        <a:xfrm>
          <a:off x="361605" y="2593160"/>
          <a:ext cx="7232101" cy="383760"/>
        </a:xfrm>
        <a:prstGeom prst="roundRect">
          <a:avLst/>
        </a:prstGeom>
        <a:gradFill rotWithShape="0">
          <a:gsLst>
            <a:gs pos="2000">
              <a:srgbClr val="6DC0FF"/>
            </a:gs>
            <a:gs pos="55000">
              <a:schemeClr val="bg1"/>
            </a:gs>
            <a:gs pos="100000">
              <a:srgbClr val="6DC0FF"/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0966" tIns="0" rIns="20096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339A"/>
              </a:solidFill>
            </a:rPr>
            <a:t>поддержка разумной инициативы и самостоятельности детей;</a:t>
          </a:r>
          <a:endParaRPr lang="ru-RU" sz="1300" b="1" kern="1200" dirty="0">
            <a:solidFill>
              <a:srgbClr val="00339A"/>
            </a:solidFill>
          </a:endParaRPr>
        </a:p>
      </dsp:txBody>
      <dsp:txXfrm>
        <a:off x="380339" y="2611894"/>
        <a:ext cx="7194633" cy="346292"/>
      </dsp:txXfrm>
    </dsp:sp>
    <dsp:sp modelId="{B889C9E0-65C0-4A6C-AF25-34F994BFF31B}">
      <dsp:nvSpPr>
        <dsp:cNvPr id="0" name=""/>
        <dsp:cNvSpPr/>
      </dsp:nvSpPr>
      <dsp:spPr>
        <a:xfrm>
          <a:off x="0" y="3374720"/>
          <a:ext cx="759556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473288-DB32-491B-B250-CAFC2267385D}">
      <dsp:nvSpPr>
        <dsp:cNvPr id="0" name=""/>
        <dsp:cNvSpPr/>
      </dsp:nvSpPr>
      <dsp:spPr>
        <a:xfrm>
          <a:off x="361605" y="3182840"/>
          <a:ext cx="7232101" cy="383760"/>
        </a:xfrm>
        <a:prstGeom prst="roundRect">
          <a:avLst/>
        </a:prstGeom>
        <a:gradFill rotWithShape="0">
          <a:gsLst>
            <a:gs pos="2000">
              <a:srgbClr val="6DC0FF"/>
            </a:gs>
            <a:gs pos="55000">
              <a:schemeClr val="bg1"/>
            </a:gs>
            <a:gs pos="100000">
              <a:srgbClr val="6DC0FF"/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0966" tIns="0" rIns="200966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kern="1200" dirty="0" smtClean="0">
              <a:solidFill>
                <a:srgbClr val="00339A"/>
              </a:solidFill>
            </a:rPr>
            <a:t>возможность выбора детьми материалов, видов активности, партнеров по деятельности;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solidFill>
              <a:srgbClr val="00339A"/>
            </a:solidFill>
          </a:endParaRPr>
        </a:p>
      </dsp:txBody>
      <dsp:txXfrm>
        <a:off x="380339" y="3201574"/>
        <a:ext cx="7194633" cy="346292"/>
      </dsp:txXfrm>
    </dsp:sp>
    <dsp:sp modelId="{C4B02101-8F74-40C2-92BD-7D1D0DEDBA4C}">
      <dsp:nvSpPr>
        <dsp:cNvPr id="0" name=""/>
        <dsp:cNvSpPr/>
      </dsp:nvSpPr>
      <dsp:spPr>
        <a:xfrm>
          <a:off x="0" y="3964400"/>
          <a:ext cx="759556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DE4D45-CDC7-4D76-A166-95A8AB78B8B0}">
      <dsp:nvSpPr>
        <dsp:cNvPr id="0" name=""/>
        <dsp:cNvSpPr/>
      </dsp:nvSpPr>
      <dsp:spPr>
        <a:xfrm>
          <a:off x="361605" y="3772520"/>
          <a:ext cx="7232101" cy="383760"/>
        </a:xfrm>
        <a:prstGeom prst="roundRect">
          <a:avLst/>
        </a:prstGeom>
        <a:gradFill rotWithShape="0">
          <a:gsLst>
            <a:gs pos="2000">
              <a:srgbClr val="6DC0FF"/>
            </a:gs>
            <a:gs pos="55000">
              <a:schemeClr val="bg1"/>
            </a:gs>
            <a:gs pos="100000">
              <a:srgbClr val="6DC0FF"/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0966" tIns="0" rIns="200966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kern="1200" dirty="0" smtClean="0">
              <a:solidFill>
                <a:srgbClr val="00339A"/>
              </a:solidFill>
            </a:rPr>
            <a:t>защита детей от всех форм физического и психического насилия; поддержка родителей.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solidFill>
              <a:srgbClr val="00339A"/>
            </a:solidFill>
          </a:endParaRPr>
        </a:p>
      </dsp:txBody>
      <dsp:txXfrm>
        <a:off x="380339" y="3791254"/>
        <a:ext cx="7194633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500889"/>
          <a:ext cx="7200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360040" y="17827"/>
          <a:ext cx="5740693" cy="733981"/>
        </a:xfrm>
        <a:prstGeom prst="roundRect">
          <a:avLst/>
        </a:prstGeom>
        <a:gradFill rotWithShape="0">
          <a:gsLst>
            <a:gs pos="0">
              <a:srgbClr val="6DC0FF"/>
            </a:gs>
            <a:gs pos="49000">
              <a:schemeClr val="bg1"/>
            </a:gs>
            <a:gs pos="100000">
              <a:srgbClr val="6DC0FF"/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339A"/>
              </a:solidFill>
            </a:rPr>
            <a:t>отвечают санитарно-эпидемиологическим правилам и нормативам</a:t>
          </a:r>
          <a:endParaRPr lang="ru-RU" sz="1700" kern="1200" dirty="0">
            <a:solidFill>
              <a:srgbClr val="00339A"/>
            </a:solidFill>
          </a:endParaRPr>
        </a:p>
      </dsp:txBody>
      <dsp:txXfrm>
        <a:off x="395870" y="53657"/>
        <a:ext cx="5669033" cy="662321"/>
      </dsp:txXfrm>
    </dsp:sp>
    <dsp:sp modelId="{339E794D-6153-47BC-BF1A-65FD64E78766}">
      <dsp:nvSpPr>
        <dsp:cNvPr id="0" name=""/>
        <dsp:cNvSpPr/>
      </dsp:nvSpPr>
      <dsp:spPr>
        <a:xfrm>
          <a:off x="0" y="1272009"/>
          <a:ext cx="7200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360040" y="1021089"/>
          <a:ext cx="5790645" cy="501840"/>
        </a:xfrm>
        <a:prstGeom prst="roundRect">
          <a:avLst/>
        </a:prstGeom>
        <a:gradFill rotWithShape="0">
          <a:gsLst>
            <a:gs pos="0">
              <a:srgbClr val="6DC0FF"/>
            </a:gs>
            <a:gs pos="49000">
              <a:schemeClr val="bg1"/>
            </a:gs>
            <a:gs pos="100000">
              <a:srgbClr val="6DC0FF"/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339A"/>
              </a:solidFill>
            </a:rPr>
            <a:t>соблюдаются требования к пожарной безопасности</a:t>
          </a:r>
          <a:endParaRPr lang="ru-RU" sz="1700" kern="1200" dirty="0">
            <a:solidFill>
              <a:srgbClr val="00339A"/>
            </a:solidFill>
          </a:endParaRPr>
        </a:p>
      </dsp:txBody>
      <dsp:txXfrm>
        <a:off x="384538" y="1045587"/>
        <a:ext cx="5741649" cy="452844"/>
      </dsp:txXfrm>
    </dsp:sp>
    <dsp:sp modelId="{04D2C57B-622B-4C5B-8CCA-4660D597A0BA}">
      <dsp:nvSpPr>
        <dsp:cNvPr id="0" name=""/>
        <dsp:cNvSpPr/>
      </dsp:nvSpPr>
      <dsp:spPr>
        <a:xfrm>
          <a:off x="0" y="2043129"/>
          <a:ext cx="7200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360040" y="1792209"/>
          <a:ext cx="5790645" cy="501840"/>
        </a:xfrm>
        <a:prstGeom prst="roundRect">
          <a:avLst/>
        </a:prstGeom>
        <a:gradFill rotWithShape="0">
          <a:gsLst>
            <a:gs pos="0">
              <a:srgbClr val="6DC0FF"/>
            </a:gs>
            <a:gs pos="49000">
              <a:schemeClr val="bg1"/>
            </a:gs>
            <a:gs pos="100000">
              <a:srgbClr val="6DC0FF"/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339A"/>
              </a:solidFill>
            </a:rPr>
            <a:t>выполняются требования к средствам обучения и воспитания </a:t>
          </a:r>
          <a:endParaRPr lang="ru-RU" sz="1700" kern="1200" dirty="0">
            <a:solidFill>
              <a:srgbClr val="00339A"/>
            </a:solidFill>
          </a:endParaRPr>
        </a:p>
      </dsp:txBody>
      <dsp:txXfrm>
        <a:off x="384538" y="1816707"/>
        <a:ext cx="5741649" cy="452844"/>
      </dsp:txXfrm>
    </dsp:sp>
    <dsp:sp modelId="{8D2482DD-1B0E-4A2B-BD55-FDD87F017E76}">
      <dsp:nvSpPr>
        <dsp:cNvPr id="0" name=""/>
        <dsp:cNvSpPr/>
      </dsp:nvSpPr>
      <dsp:spPr>
        <a:xfrm>
          <a:off x="0" y="2875204"/>
          <a:ext cx="7200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E2133-6DD3-4D37-9B8D-D678BC651EAC}">
      <dsp:nvSpPr>
        <dsp:cNvPr id="0" name=""/>
        <dsp:cNvSpPr/>
      </dsp:nvSpPr>
      <dsp:spPr>
        <a:xfrm>
          <a:off x="360040" y="2563329"/>
          <a:ext cx="5865750" cy="501840"/>
        </a:xfrm>
        <a:prstGeom prst="roundRect">
          <a:avLst/>
        </a:prstGeom>
        <a:gradFill rotWithShape="0">
          <a:gsLst>
            <a:gs pos="0">
              <a:srgbClr val="6DC0FF"/>
            </a:gs>
            <a:gs pos="49000">
              <a:schemeClr val="bg1"/>
            </a:gs>
            <a:gs pos="100000">
              <a:srgbClr val="6DC0FF"/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339A"/>
              </a:solidFill>
            </a:rPr>
            <a:t>оснащение помещений ППРС</a:t>
          </a:r>
          <a:endParaRPr lang="ru-RU" sz="1700" kern="1200" dirty="0">
            <a:solidFill>
              <a:srgbClr val="00339A"/>
            </a:solidFill>
          </a:endParaRPr>
        </a:p>
      </dsp:txBody>
      <dsp:txXfrm>
        <a:off x="384538" y="2587827"/>
        <a:ext cx="5816754" cy="452844"/>
      </dsp:txXfrm>
    </dsp:sp>
    <dsp:sp modelId="{C809B7E3-D4D2-4CFB-865B-EC8257D90BF1}">
      <dsp:nvSpPr>
        <dsp:cNvPr id="0" name=""/>
        <dsp:cNvSpPr/>
      </dsp:nvSpPr>
      <dsp:spPr>
        <a:xfrm>
          <a:off x="0" y="3603197"/>
          <a:ext cx="7200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375042" y="3330620"/>
          <a:ext cx="5915651" cy="501840"/>
        </a:xfrm>
        <a:prstGeom prst="roundRect">
          <a:avLst/>
        </a:prstGeom>
        <a:gradFill rotWithShape="0">
          <a:gsLst>
            <a:gs pos="0">
              <a:srgbClr val="6DC0FF"/>
            </a:gs>
            <a:gs pos="49000">
              <a:schemeClr val="bg1"/>
            </a:gs>
            <a:gs pos="100000">
              <a:srgbClr val="6DC0FF"/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339A"/>
              </a:solidFill>
            </a:rPr>
            <a:t>наличие материально-технического обеспечения программы </a:t>
          </a:r>
          <a:endParaRPr lang="ru-RU" sz="1700" kern="1200" dirty="0">
            <a:solidFill>
              <a:srgbClr val="00339A"/>
            </a:solidFill>
          </a:endParaRPr>
        </a:p>
      </dsp:txBody>
      <dsp:txXfrm>
        <a:off x="399540" y="3355118"/>
        <a:ext cx="5866655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939819"/>
          <a:ext cx="781695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135712" y="91196"/>
          <a:ext cx="7442544" cy="1105647"/>
        </a:xfrm>
        <a:prstGeom prst="roundRect">
          <a:avLst/>
        </a:prstGeom>
        <a:gradFill rotWithShape="0">
          <a:gsLst>
            <a:gs pos="0">
              <a:srgbClr val="6DC0FF"/>
            </a:gs>
            <a:gs pos="54000">
              <a:schemeClr val="bg1"/>
            </a:gs>
            <a:gs pos="100000">
              <a:srgbClr val="6DC0FF"/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824" tIns="0" rIns="20682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339A"/>
              </a:solidFill>
            </a:rPr>
            <a:t>наличие возможности выполнения требований Стандарта к условиям реализации и структуре Программы;</a:t>
          </a:r>
          <a:endParaRPr lang="ru-RU" sz="2000" kern="1200" dirty="0">
            <a:solidFill>
              <a:srgbClr val="00339A"/>
            </a:solidFill>
          </a:endParaRPr>
        </a:p>
      </dsp:txBody>
      <dsp:txXfrm>
        <a:off x="189685" y="145169"/>
        <a:ext cx="7334598" cy="997701"/>
      </dsp:txXfrm>
    </dsp:sp>
    <dsp:sp modelId="{339E794D-6153-47BC-BF1A-65FD64E78766}">
      <dsp:nvSpPr>
        <dsp:cNvPr id="0" name=""/>
        <dsp:cNvSpPr/>
      </dsp:nvSpPr>
      <dsp:spPr>
        <a:xfrm>
          <a:off x="0" y="2406677"/>
          <a:ext cx="781695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194225" y="1453918"/>
          <a:ext cx="7436336" cy="1146401"/>
        </a:xfrm>
        <a:prstGeom prst="roundRect">
          <a:avLst/>
        </a:prstGeom>
        <a:gradFill rotWithShape="0">
          <a:gsLst>
            <a:gs pos="0">
              <a:srgbClr val="6DC0FF"/>
            </a:gs>
            <a:gs pos="54000">
              <a:schemeClr val="bg1"/>
            </a:gs>
            <a:gs pos="100000">
              <a:srgbClr val="6DC0FF"/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824" tIns="0" rIns="20682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339A"/>
              </a:solidFill>
            </a:rPr>
            <a:t>обеспечена реализация обязательной части Программы и части, формируемой участниками образовательного процесса</a:t>
          </a:r>
          <a:endParaRPr lang="ru-RU" sz="2000" kern="1200" dirty="0">
            <a:solidFill>
              <a:srgbClr val="00339A"/>
            </a:solidFill>
          </a:endParaRPr>
        </a:p>
      </dsp:txBody>
      <dsp:txXfrm>
        <a:off x="250188" y="1509881"/>
        <a:ext cx="7324410" cy="1034475"/>
      </dsp:txXfrm>
    </dsp:sp>
    <dsp:sp modelId="{04D2C57B-622B-4C5B-8CCA-4660D597A0BA}">
      <dsp:nvSpPr>
        <dsp:cNvPr id="0" name=""/>
        <dsp:cNvSpPr/>
      </dsp:nvSpPr>
      <dsp:spPr>
        <a:xfrm>
          <a:off x="0" y="3689761"/>
          <a:ext cx="781695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203566" y="2787844"/>
          <a:ext cx="7442544" cy="1139789"/>
        </a:xfrm>
        <a:prstGeom prst="roundRect">
          <a:avLst/>
        </a:prstGeom>
        <a:gradFill rotWithShape="0">
          <a:gsLst>
            <a:gs pos="0">
              <a:srgbClr val="6DC0FF"/>
            </a:gs>
            <a:gs pos="54000">
              <a:schemeClr val="bg1"/>
            </a:gs>
            <a:gs pos="100000">
              <a:srgbClr val="6DC0FF"/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824" tIns="0" rIns="20682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339A"/>
              </a:solidFill>
            </a:rPr>
            <a:t>отражена структура и объем расходов, необходимых для реализации Программы</a:t>
          </a:r>
          <a:endParaRPr lang="ru-RU" sz="2000" kern="1200" dirty="0">
            <a:solidFill>
              <a:srgbClr val="00339A"/>
            </a:solidFill>
          </a:endParaRPr>
        </a:p>
      </dsp:txBody>
      <dsp:txXfrm>
        <a:off x="259206" y="2843484"/>
        <a:ext cx="7331264" cy="1028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20689-AF1D-4198-8D28-CFFEE347061D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07109-1BBB-40FA-B69F-CA8FF5D6A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363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B92F-C7B3-4480-B1D5-3DFE4738540A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4CF94-6DA8-498E-89B8-731E4CCE9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92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A8FE9762-B3C4-42C3-9B38-01484AED35B2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8.pn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jpe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6" r="73529"/>
          <a:stretch/>
        </p:blipFill>
        <p:spPr bwMode="auto">
          <a:xfrm rot="21148265">
            <a:off x="8074618" y="4038619"/>
            <a:ext cx="903813" cy="8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496944" cy="151216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Ознакомление с основной образовательной программой дошкольного образовательного учреждения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2015 </a:t>
            </a:r>
            <a:r>
              <a:rPr lang="ru-RU" sz="2800" b="1" dirty="0">
                <a:solidFill>
                  <a:schemeClr val="tx1"/>
                </a:solidFill>
              </a:rPr>
              <a:t>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33265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для родителей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C:\Users\Работник\Desktop\Рисунок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t="44317" r="5549" b="44707"/>
          <a:stretch/>
        </p:blipFill>
        <p:spPr bwMode="auto">
          <a:xfrm>
            <a:off x="539552" y="2996951"/>
            <a:ext cx="8064896" cy="146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Работник\Pictures\клипарт\ПЕТУХ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18" y="476672"/>
            <a:ext cx="825640" cy="81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t="89739" r="86572" b="1255"/>
          <a:stretch/>
        </p:blipFill>
        <p:spPr bwMode="auto">
          <a:xfrm rot="944724">
            <a:off x="8417861" y="1617440"/>
            <a:ext cx="522312" cy="5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2" t="89739" r="58617" b="1255"/>
          <a:stretch/>
        </p:blipFill>
        <p:spPr bwMode="auto">
          <a:xfrm rot="20060921">
            <a:off x="8309393" y="2543372"/>
            <a:ext cx="721876" cy="68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0" t="89739" r="43739" b="1255"/>
          <a:stretch/>
        </p:blipFill>
        <p:spPr bwMode="auto">
          <a:xfrm rot="1142484">
            <a:off x="7191137" y="5149311"/>
            <a:ext cx="658400" cy="64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7" t="89739" r="30213" b="1255"/>
          <a:stretch/>
        </p:blipFill>
        <p:spPr bwMode="auto">
          <a:xfrm rot="20461756">
            <a:off x="6226194" y="5844357"/>
            <a:ext cx="737277" cy="69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5" t="89855" r="15175" b="1139"/>
          <a:stretch/>
        </p:blipFill>
        <p:spPr bwMode="auto">
          <a:xfrm rot="1319986">
            <a:off x="4683520" y="6006108"/>
            <a:ext cx="787202" cy="74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1864">
            <a:off x="-39231" y="2947544"/>
            <a:ext cx="2629837" cy="36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36" t="89417" r="1464" b="1577"/>
          <a:stretch/>
        </p:blipFill>
        <p:spPr bwMode="auto">
          <a:xfrm rot="20997911">
            <a:off x="2437481" y="6004419"/>
            <a:ext cx="654453" cy="62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42078" y="2885958"/>
            <a:ext cx="7858180" cy="1573029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Муниципальное бюджетное </a:t>
            </a:r>
            <a:r>
              <a:rPr lang="ru-RU" sz="1600" dirty="0" smtClean="0">
                <a:solidFill>
                  <a:srgbClr val="0070C0"/>
                </a:solidFill>
              </a:rPr>
              <a:t>дошкольное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>
                <a:solidFill>
                  <a:srgbClr val="0070C0"/>
                </a:solidFill>
              </a:rPr>
              <a:t>образовательное учреждение</a:t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>детский сад № 31 «Заря»</a:t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>г. Пятигорск</a:t>
            </a:r>
          </a:p>
        </p:txBody>
      </p:sp>
    </p:spTree>
    <p:extLst>
      <p:ext uri="{BB962C8B-B14F-4D97-AF65-F5344CB8AC3E}">
        <p14:creationId xmlns:p14="http://schemas.microsoft.com/office/powerpoint/2010/main" val="8840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983594" y="1700808"/>
            <a:ext cx="5176812" cy="554400"/>
          </a:xfrm>
          <a:prstGeom prst="rect">
            <a:avLst/>
          </a:pr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4" descr="C:\Users\Работник\Pictures\клипарт\ПЕТУ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644" y="476672"/>
            <a:ext cx="825640" cy="8199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t="89739" r="86797" b="1255"/>
          <a:stretch/>
        </p:blipFill>
        <p:spPr bwMode="auto">
          <a:xfrm rot="19933782">
            <a:off x="6988869" y="477752"/>
            <a:ext cx="663297" cy="70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7" t="89739" r="30213" b="1255"/>
          <a:stretch/>
        </p:blipFill>
        <p:spPr bwMode="auto">
          <a:xfrm rot="1035691">
            <a:off x="2561586" y="287554"/>
            <a:ext cx="657785" cy="62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89389" r="58797" b="1605"/>
          <a:stretch/>
        </p:blipFill>
        <p:spPr bwMode="auto">
          <a:xfrm rot="778243">
            <a:off x="1167757" y="693311"/>
            <a:ext cx="79208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0" t="89980" r="44020" b="1014"/>
          <a:stretch/>
        </p:blipFill>
        <p:spPr bwMode="auto">
          <a:xfrm rot="1529239">
            <a:off x="5549687" y="258555"/>
            <a:ext cx="682669" cy="68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1" t="90195" r="14529" b="799"/>
          <a:stretch/>
        </p:blipFill>
        <p:spPr bwMode="auto">
          <a:xfrm rot="19663257">
            <a:off x="3896786" y="211567"/>
            <a:ext cx="644014" cy="61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5" t="89739" r="2035" b="1255"/>
          <a:stretch/>
        </p:blipFill>
        <p:spPr bwMode="auto">
          <a:xfrm>
            <a:off x="65878" y="947568"/>
            <a:ext cx="573932" cy="5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2319023" y="1395536"/>
            <a:ext cx="4454075" cy="531360"/>
            <a:chOff x="475264" y="0"/>
            <a:chExt cx="4454075" cy="53136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75264" y="0"/>
              <a:ext cx="4454075" cy="531360"/>
            </a:xfrm>
            <a:prstGeom prst="roundRect">
              <a:avLst/>
            </a:prstGeom>
            <a:gradFill rotWithShape="0">
              <a:gsLst>
                <a:gs pos="0">
                  <a:srgbClr val="6DC0FF"/>
                </a:gs>
                <a:gs pos="49000">
                  <a:schemeClr val="bg1"/>
                </a:gs>
                <a:gs pos="100000">
                  <a:srgbClr val="6DC0FF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501203" y="25939"/>
              <a:ext cx="4402197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787" tIns="0" rIns="196787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rgbClr val="00339A"/>
                  </a:solidFill>
                </a:rPr>
                <a:t>Финансовые </a:t>
              </a:r>
              <a:r>
                <a:rPr lang="ru-RU" sz="1800" kern="1200" dirty="0" smtClean="0">
                  <a:solidFill>
                    <a:srgbClr val="00339A"/>
                  </a:solidFill>
                </a:rPr>
                <a:t>  условия в ДОУ</a:t>
              </a:r>
              <a:endParaRPr lang="ru-RU" sz="1800" kern="1200" dirty="0">
                <a:solidFill>
                  <a:srgbClr val="00339A"/>
                </a:solidFill>
              </a:endParaRPr>
            </a:p>
          </p:txBody>
        </p:sp>
      </p:grpSp>
      <p:graphicFrame>
        <p:nvGraphicFramePr>
          <p:cNvPr id="14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452546"/>
              </p:ext>
            </p:extLst>
          </p:nvPr>
        </p:nvGraphicFramePr>
        <p:xfrm>
          <a:off x="899592" y="2348880"/>
          <a:ext cx="7816952" cy="410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030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7" t="89739" r="30213" b="1255"/>
          <a:stretch/>
        </p:blipFill>
        <p:spPr bwMode="auto">
          <a:xfrm rot="1035691">
            <a:off x="3363085" y="768785"/>
            <a:ext cx="866076" cy="82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6" t="89742" r="72964" b="1252"/>
          <a:stretch/>
        </p:blipFill>
        <p:spPr bwMode="auto">
          <a:xfrm rot="778243">
            <a:off x="5868202" y="2641115"/>
            <a:ext cx="79208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t="89739" r="86797" b="1255"/>
          <a:stretch/>
        </p:blipFill>
        <p:spPr bwMode="auto">
          <a:xfrm rot="19510449">
            <a:off x="8051516" y="1264065"/>
            <a:ext cx="634214" cy="67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89389" r="58797" b="1605"/>
          <a:stretch/>
        </p:blipFill>
        <p:spPr bwMode="auto">
          <a:xfrm rot="778243">
            <a:off x="1487155" y="2055878"/>
            <a:ext cx="79208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5508104" y="2170393"/>
            <a:ext cx="0" cy="1834671"/>
          </a:xfrm>
          <a:prstGeom prst="line">
            <a:avLst/>
          </a:prstGeom>
          <a:ln w="63500">
            <a:gradFill flip="none" rotWithShape="1">
              <a:gsLst>
                <a:gs pos="0">
                  <a:srgbClr val="6DC0FF"/>
                </a:gs>
                <a:gs pos="50000">
                  <a:schemeClr val="bg1"/>
                </a:gs>
                <a:gs pos="100000">
                  <a:srgbClr val="6DC0FF"/>
                </a:gs>
              </a:gsLst>
              <a:path path="rect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4271973" y="3087728"/>
            <a:ext cx="2618740" cy="2554752"/>
          </a:xfrm>
          <a:prstGeom prst="ellipse">
            <a:avLst/>
          </a:prstGeom>
          <a:gradFill flip="none" rotWithShape="1">
            <a:gsLst>
              <a:gs pos="97000">
                <a:srgbClr val="6DC0FF"/>
              </a:gs>
              <a:gs pos="3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Трансформируемая </a:t>
            </a:r>
            <a:endParaRPr lang="ru-RU" sz="1400" b="1" dirty="0">
              <a:solidFill>
                <a:srgbClr val="0070C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709500" y="2170393"/>
            <a:ext cx="0" cy="2304256"/>
          </a:xfrm>
          <a:prstGeom prst="line">
            <a:avLst/>
          </a:prstGeom>
          <a:ln w="63500">
            <a:gradFill flip="none" rotWithShape="1">
              <a:gsLst>
                <a:gs pos="0">
                  <a:srgbClr val="6DC0FF"/>
                </a:gs>
                <a:gs pos="50000">
                  <a:schemeClr val="bg1"/>
                </a:gs>
                <a:gs pos="100000">
                  <a:srgbClr val="6DC0FF"/>
                </a:gs>
              </a:gsLst>
              <a:path path="rect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020272" y="2134389"/>
            <a:ext cx="0" cy="1512168"/>
          </a:xfrm>
          <a:prstGeom prst="line">
            <a:avLst/>
          </a:prstGeom>
          <a:ln w="63500">
            <a:gradFill flip="none" rotWithShape="1">
              <a:gsLst>
                <a:gs pos="0">
                  <a:srgbClr val="6DC0FF"/>
                </a:gs>
                <a:gs pos="50000">
                  <a:schemeClr val="bg1"/>
                </a:gs>
                <a:gs pos="100000">
                  <a:srgbClr val="6DC0FF"/>
                </a:gs>
              </a:gsLst>
              <a:path path="rect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2073766" y="1900957"/>
            <a:ext cx="0" cy="1512168"/>
          </a:xfrm>
          <a:prstGeom prst="line">
            <a:avLst/>
          </a:prstGeom>
          <a:ln w="63500">
            <a:gradFill flip="none" rotWithShape="1">
              <a:gsLst>
                <a:gs pos="0">
                  <a:srgbClr val="6DC0FF"/>
                </a:gs>
                <a:gs pos="50000">
                  <a:schemeClr val="bg1"/>
                </a:gs>
                <a:gs pos="100000">
                  <a:srgbClr val="6DC0FF"/>
                </a:gs>
              </a:gsLst>
              <a:path path="rect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983594" y="1700808"/>
            <a:ext cx="5176812" cy="554400"/>
          </a:xfrm>
          <a:prstGeom prst="rect">
            <a:avLst/>
          </a:pr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4" descr="C:\Users\Работник\Pictures\клипарт\ПЕТУХ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644" y="476672"/>
            <a:ext cx="825640" cy="8199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1" t="90195" r="14529" b="799"/>
          <a:stretch/>
        </p:blipFill>
        <p:spPr bwMode="auto">
          <a:xfrm rot="18635418">
            <a:off x="7097942" y="2123654"/>
            <a:ext cx="651139" cy="61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5" t="89739" r="2035" b="1255"/>
          <a:stretch/>
        </p:blipFill>
        <p:spPr bwMode="auto">
          <a:xfrm>
            <a:off x="700588" y="1356207"/>
            <a:ext cx="573932" cy="5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2319023" y="1395536"/>
            <a:ext cx="4454075" cy="531360"/>
            <a:chOff x="475264" y="0"/>
            <a:chExt cx="4454075" cy="53136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75264" y="0"/>
              <a:ext cx="4454075" cy="531360"/>
            </a:xfrm>
            <a:prstGeom prst="roundRect">
              <a:avLst/>
            </a:prstGeom>
            <a:gradFill rotWithShape="0">
              <a:gsLst>
                <a:gs pos="0">
                  <a:srgbClr val="6DC0FF"/>
                </a:gs>
                <a:gs pos="49000">
                  <a:schemeClr val="bg1"/>
                </a:gs>
                <a:gs pos="100000">
                  <a:srgbClr val="6DC0FF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501203" y="25939"/>
              <a:ext cx="4402197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787" tIns="0" rIns="196787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rgbClr val="00339A"/>
                  </a:solidFill>
                </a:rPr>
                <a:t>Развивающая предметно-пространственная среда в ДОУ</a:t>
              </a:r>
              <a:endParaRPr lang="ru-RU" sz="1800" kern="1200" dirty="0">
                <a:solidFill>
                  <a:srgbClr val="00339A"/>
                </a:solidFill>
              </a:endParaRPr>
            </a:p>
          </p:txBody>
        </p:sp>
      </p:grpSp>
      <p:sp>
        <p:nvSpPr>
          <p:cNvPr id="31" name="Овал 30"/>
          <p:cNvSpPr/>
          <p:nvPr/>
        </p:nvSpPr>
        <p:spPr>
          <a:xfrm>
            <a:off x="6117962" y="2657041"/>
            <a:ext cx="1969681" cy="1852079"/>
          </a:xfrm>
          <a:prstGeom prst="ellipse">
            <a:avLst/>
          </a:prstGeom>
          <a:gradFill flip="none" rotWithShape="1">
            <a:gsLst>
              <a:gs pos="97000">
                <a:srgbClr val="6DC0FF"/>
              </a:gs>
              <a:gs pos="3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Содержательно-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насыщенная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339282" y="4005064"/>
            <a:ext cx="2722576" cy="2554752"/>
          </a:xfrm>
          <a:prstGeom prst="ellipse">
            <a:avLst/>
          </a:prstGeom>
          <a:gradFill flip="none" rotWithShape="1">
            <a:gsLst>
              <a:gs pos="97000">
                <a:srgbClr val="6DC0FF"/>
              </a:gs>
              <a:gs pos="3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Полифункциональная и вариативная 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0" t="89980" r="44020" b="1014"/>
          <a:stretch/>
        </p:blipFill>
        <p:spPr bwMode="auto">
          <a:xfrm rot="1529239">
            <a:off x="4469566" y="2973358"/>
            <a:ext cx="682669" cy="68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Овал 29"/>
          <p:cNvSpPr/>
          <p:nvPr/>
        </p:nvSpPr>
        <p:spPr>
          <a:xfrm>
            <a:off x="1145106" y="2890472"/>
            <a:ext cx="1857319" cy="1762663"/>
          </a:xfrm>
          <a:prstGeom prst="ellipse">
            <a:avLst/>
          </a:prstGeom>
          <a:gradFill flip="none" rotWithShape="1">
            <a:gsLst>
              <a:gs pos="97000">
                <a:srgbClr val="6DC0FF"/>
              </a:gs>
              <a:gs pos="3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Доступная и безопасная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 descr="C:\Users\Работник\Desktop\фОТО\ПДД ФОТО\DSCF05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" t="2909" r="8906" b="583"/>
          <a:stretch/>
        </p:blipFill>
        <p:spPr bwMode="auto">
          <a:xfrm>
            <a:off x="6492612" y="1075011"/>
            <a:ext cx="1782383" cy="15043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54" y="637148"/>
            <a:ext cx="1658762" cy="2215788"/>
          </a:xfrm>
          <a:prstGeom prst="round2DiagRect">
            <a:avLst>
              <a:gd name="adj1" fmla="val 0"/>
              <a:gd name="adj2" fmla="val 2580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3" t="89527" r="43917" b="1467"/>
          <a:stretch/>
        </p:blipFill>
        <p:spPr bwMode="auto">
          <a:xfrm rot="20444077">
            <a:off x="5298023" y="4581066"/>
            <a:ext cx="1058484" cy="100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9" t="89911" r="29891" b="1083"/>
          <a:stretch/>
        </p:blipFill>
        <p:spPr bwMode="auto">
          <a:xfrm rot="1678295">
            <a:off x="2455861" y="5312746"/>
            <a:ext cx="1095045" cy="103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6" t="90598" r="57904" b="396"/>
          <a:stretch/>
        </p:blipFill>
        <p:spPr bwMode="auto">
          <a:xfrm rot="1678295">
            <a:off x="8281304" y="3133707"/>
            <a:ext cx="741032" cy="70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 t="90564" r="87065" b="1632"/>
          <a:stretch/>
        </p:blipFill>
        <p:spPr bwMode="auto">
          <a:xfrm rot="20756662">
            <a:off x="616818" y="2922353"/>
            <a:ext cx="1092330" cy="112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7" t="89476" r="72523" b="1518"/>
          <a:stretch/>
        </p:blipFill>
        <p:spPr bwMode="auto">
          <a:xfrm rot="1678295">
            <a:off x="3835464" y="1107230"/>
            <a:ext cx="638130" cy="60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Работник\Desktop\с ТЕЛЕФОНА сВЕТА\IMG_197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4898" r="7897"/>
          <a:stretch/>
        </p:blipFill>
        <p:spPr bwMode="auto">
          <a:xfrm>
            <a:off x="1043607" y="3963632"/>
            <a:ext cx="2057549" cy="1514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Работник\Desktop\ИЛЮША\IMG_203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" r="5867"/>
          <a:stretch/>
        </p:blipFill>
        <p:spPr bwMode="auto">
          <a:xfrm>
            <a:off x="6863727" y="3684294"/>
            <a:ext cx="2042778" cy="1793544"/>
          </a:xfrm>
          <a:prstGeom prst="round2DiagRect">
            <a:avLst>
              <a:gd name="adj1" fmla="val 0"/>
              <a:gd name="adj2" fmla="val 2711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Работник\Pictures\клипарт\ПЕТУХ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644" y="476672"/>
            <a:ext cx="825640" cy="8199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483768" y="764704"/>
            <a:ext cx="1584176" cy="1584176"/>
          </a:xfrm>
          <a:prstGeom prst="ellipse">
            <a:avLst/>
          </a:prstGeom>
          <a:gradFill flip="none" rotWithShape="1">
            <a:gsLst>
              <a:gs pos="97000">
                <a:srgbClr val="6DC0FF"/>
              </a:gs>
              <a:gs pos="3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Физическое развитие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443158" y="2381261"/>
            <a:ext cx="1810586" cy="1728192"/>
          </a:xfrm>
          <a:prstGeom prst="ellipse">
            <a:avLst/>
          </a:prstGeom>
          <a:gradFill flip="none" rotWithShape="1">
            <a:gsLst>
              <a:gs pos="97000">
                <a:srgbClr val="6DC0FF"/>
              </a:gs>
              <a:gs pos="3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Познавательное 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развитие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116093" y="764704"/>
            <a:ext cx="1584176" cy="1584176"/>
          </a:xfrm>
          <a:prstGeom prst="ellipse">
            <a:avLst/>
          </a:prstGeom>
          <a:gradFill flip="none" rotWithShape="1">
            <a:gsLst>
              <a:gs pos="97000">
                <a:srgbClr val="6DC0FF"/>
              </a:gs>
              <a:gs pos="3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Речевое развитие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22975" y="133215"/>
            <a:ext cx="4443642" cy="941796"/>
          </a:xfrm>
          <a:prstGeom prst="rect">
            <a:avLst/>
          </a:prstGeom>
          <a:solidFill>
            <a:schemeClr val="bg1">
              <a:alpha val="34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solidFill>
                <a:srgbClr val="003399"/>
              </a:solidFill>
              <a:latin typeface="Times New Roman"/>
              <a:ea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3399"/>
                </a:solidFill>
                <a:latin typeface="Times New Roman"/>
                <a:ea typeface="Times New Roman"/>
              </a:rPr>
              <a:t>Основные направления развития детей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rgbClr val="003399"/>
              </a:solidFill>
              <a:latin typeface="Times New Roman"/>
              <a:ea typeface="Times New Roman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623969" y="1636348"/>
            <a:ext cx="1873674" cy="1849036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4" t="89888" r="2427" b="1657"/>
          <a:stretch/>
        </p:blipFill>
        <p:spPr bwMode="auto">
          <a:xfrm rot="1678295">
            <a:off x="7062936" y="5582822"/>
            <a:ext cx="846607" cy="86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2068117" y="2450212"/>
            <a:ext cx="1728192" cy="1728192"/>
          </a:xfrm>
          <a:prstGeom prst="ellipse">
            <a:avLst/>
          </a:prstGeom>
          <a:gradFill flip="none" rotWithShape="1">
            <a:gsLst>
              <a:gs pos="97000">
                <a:srgbClr val="6DC0FF"/>
              </a:gs>
              <a:gs pos="3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Художественно-эстетическое развитие</a:t>
            </a:r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5125" name="Picture 5" descr="C:\Users\Работник\Desktop\ИЛЮША\Рисунок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" t="3012" r="14369" b="4016"/>
          <a:stretch/>
        </p:blipFill>
        <p:spPr bwMode="auto">
          <a:xfrm>
            <a:off x="3491880" y="5193631"/>
            <a:ext cx="1872209" cy="1547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3723447" y="3377373"/>
            <a:ext cx="1944215" cy="1944216"/>
          </a:xfrm>
          <a:prstGeom prst="ellipse">
            <a:avLst/>
          </a:prstGeom>
          <a:gradFill flip="none" rotWithShape="1">
            <a:gsLst>
              <a:gs pos="97000">
                <a:srgbClr val="6DC0FF"/>
              </a:gs>
              <a:gs pos="3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Социально-коммуникативное развитие</a:t>
            </a:r>
            <a:endParaRPr lang="ru-RU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2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983510"/>
            <a:ext cx="3991863" cy="383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00339A"/>
                </a:solidFill>
                <a:latin typeface="Calibri"/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pPr marL="171450" lvl="0" indent="-171450" algn="just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00339A"/>
                </a:solidFill>
                <a:latin typeface="Calibri"/>
              </a:rPr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</a:t>
            </a:r>
            <a:r>
              <a:rPr lang="ru-RU" altLang="ru-RU" sz="1600" dirty="0" smtClean="0">
                <a:solidFill>
                  <a:srgbClr val="00339A"/>
                </a:solidFill>
                <a:latin typeface="Calibri"/>
              </a:rPr>
              <a:t>;</a:t>
            </a:r>
            <a:endParaRPr lang="ru-RU" altLang="ru-RU" sz="1600" dirty="0">
              <a:solidFill>
                <a:srgbClr val="00339A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559054"/>
            <a:ext cx="3906891" cy="595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00339A"/>
                </a:solidFill>
                <a:latin typeface="Calibri"/>
              </a:rPr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pPr marL="171450" lvl="0" indent="-171450" algn="just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rgbClr val="00339A"/>
                </a:solidFill>
                <a:latin typeface="Calibri"/>
              </a:rPr>
              <a:t>стремится </a:t>
            </a:r>
            <a:r>
              <a:rPr lang="ru-RU" altLang="ru-RU" sz="1600" dirty="0">
                <a:solidFill>
                  <a:srgbClr val="00339A"/>
                </a:solidFill>
                <a:latin typeface="Calibri"/>
              </a:rPr>
              <a:t>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pPr marL="171450" lvl="0" indent="-171450" algn="just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00339A"/>
                </a:solidFill>
                <a:latin typeface="Calibri"/>
              </a:rPr>
              <a:t>проявляет интерес к сверстникам; наблюдает за их действиями и подражает им;</a:t>
            </a:r>
          </a:p>
          <a:p>
            <a:pPr marL="171450" lvl="0" indent="-171450" algn="just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00339A"/>
                </a:solidFill>
                <a:latin typeface="Calibri"/>
              </a:rPr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pPr marL="171450" lvl="0" indent="-171450" algn="just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00339A"/>
                </a:solidFill>
                <a:latin typeface="Calibri"/>
              </a:rPr>
              <a:t>у ребенка развита крупная моторика, он стремится осваивать различные виды движения (бег, лазанье, перешагивание и пр</a:t>
            </a:r>
            <a:r>
              <a:rPr lang="ru-RU" altLang="ru-RU" sz="1600" dirty="0" smtClean="0">
                <a:solidFill>
                  <a:srgbClr val="00339A"/>
                </a:solidFill>
                <a:latin typeface="Calibri"/>
              </a:rPr>
              <a:t>.).</a:t>
            </a:r>
            <a:endParaRPr lang="ru-RU" altLang="ru-RU" sz="1600" dirty="0">
              <a:solidFill>
                <a:srgbClr val="00339A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143183">
            <a:off x="-137534" y="633990"/>
            <a:ext cx="4443642" cy="1224951"/>
          </a:xfrm>
          <a:prstGeom prst="rect">
            <a:avLst/>
          </a:prstGeom>
          <a:solidFill>
            <a:schemeClr val="bg1">
              <a:alpha val="34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solidFill>
                <a:srgbClr val="003399"/>
              </a:solidFill>
              <a:latin typeface="Times New Roman"/>
              <a:ea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3399"/>
                </a:solidFill>
                <a:latin typeface="Times New Roman"/>
                <a:ea typeface="Times New Roman"/>
              </a:rPr>
              <a:t>Целевые ориентиры образования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3399"/>
                </a:solidFill>
                <a:latin typeface="Times New Roman"/>
                <a:ea typeface="Times New Roman"/>
              </a:rPr>
              <a:t> в раннем возрасте:</a:t>
            </a:r>
            <a:r>
              <a:rPr lang="ru-RU" sz="1600" b="1" dirty="0">
                <a:solidFill>
                  <a:srgbClr val="003399"/>
                </a:solidFill>
                <a:latin typeface="Times New Roman"/>
                <a:ea typeface="Times New Roman"/>
              </a:rPr>
              <a:t/>
            </a:r>
            <a:br>
              <a:rPr lang="ru-RU" sz="1600" b="1" dirty="0">
                <a:solidFill>
                  <a:srgbClr val="003399"/>
                </a:solidFill>
                <a:latin typeface="Times New Roman"/>
                <a:ea typeface="Times New Roman"/>
              </a:rPr>
            </a:br>
            <a:endParaRPr lang="ru-RU" sz="1600" b="1" dirty="0">
              <a:solidFill>
                <a:srgbClr val="003399"/>
              </a:solidFill>
              <a:latin typeface="Times New Roman"/>
              <a:ea typeface="Times New Roman"/>
            </a:endParaRPr>
          </a:p>
        </p:txBody>
      </p:sp>
      <p:pic>
        <p:nvPicPr>
          <p:cNvPr id="6" name="Picture 4" descr="C:\Users\Работник\Pictures\клипарт\ПЕТУХ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105" y="32022"/>
            <a:ext cx="630349" cy="6259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5" t="89739" r="2035" b="1255"/>
          <a:stretch/>
        </p:blipFill>
        <p:spPr bwMode="auto">
          <a:xfrm rot="1232434">
            <a:off x="258183" y="5966703"/>
            <a:ext cx="573932" cy="5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4" t="90608" r="15806" b="386"/>
          <a:stretch/>
        </p:blipFill>
        <p:spPr bwMode="auto">
          <a:xfrm rot="20459901">
            <a:off x="1187624" y="5966703"/>
            <a:ext cx="573932" cy="5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2" t="90512" r="28858" b="482"/>
          <a:stretch/>
        </p:blipFill>
        <p:spPr bwMode="auto">
          <a:xfrm rot="1490481">
            <a:off x="2084289" y="5996507"/>
            <a:ext cx="573932" cy="5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4" t="89895" r="43786" b="1099"/>
          <a:stretch/>
        </p:blipFill>
        <p:spPr bwMode="auto">
          <a:xfrm rot="20325676">
            <a:off x="3760464" y="6021581"/>
            <a:ext cx="573932" cy="5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7" t="89478" r="57813" b="1516"/>
          <a:stretch/>
        </p:blipFill>
        <p:spPr bwMode="auto">
          <a:xfrm>
            <a:off x="2915816" y="6021580"/>
            <a:ext cx="573932" cy="5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983510"/>
            <a:ext cx="3991863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00339A"/>
                </a:solidFill>
                <a:latin typeface="Calibri"/>
              </a:rPr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 marL="171450" lvl="0" indent="-171450" algn="just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00339A"/>
                </a:solidFill>
                <a:latin typeface="Calibri"/>
              </a:rPr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marL="171450" lvl="0" indent="-171450" algn="just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00339A"/>
                </a:solidFill>
                <a:latin typeface="Calibri"/>
              </a:rPr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9190" y="559054"/>
            <a:ext cx="3906891" cy="592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00339A"/>
                </a:solidFill>
                <a:latin typeface="Calibri"/>
              </a:rPr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pPr marL="171450" indent="-171450" algn="just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00339A"/>
                </a:solidFill>
                <a:latin typeface="Calibri"/>
              </a:rPr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 marL="171450" indent="-171450" algn="just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00339A"/>
                </a:solidFill>
                <a:latin typeface="Calibri"/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marL="171450" indent="-171450" algn="just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00339A"/>
                </a:solidFill>
                <a:latin typeface="Calibri"/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 rot="21321862">
            <a:off x="-137534" y="645339"/>
            <a:ext cx="4443642" cy="1202252"/>
          </a:xfrm>
          <a:prstGeom prst="rect">
            <a:avLst/>
          </a:prstGeom>
          <a:solidFill>
            <a:schemeClr val="bg1">
              <a:alpha val="34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solidFill>
                <a:srgbClr val="003399"/>
              </a:solidFill>
              <a:latin typeface="Times New Roman"/>
              <a:ea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3399"/>
                </a:solidFill>
                <a:latin typeface="Times New Roman"/>
                <a:ea typeface="Times New Roman"/>
              </a:rPr>
              <a:t>Целевые ориентиры на этапе завершения дошкольного  образования :</a:t>
            </a:r>
            <a:br>
              <a:rPr lang="ru-RU" sz="1600" b="1" dirty="0" smtClean="0">
                <a:solidFill>
                  <a:srgbClr val="003399"/>
                </a:solidFill>
                <a:latin typeface="Times New Roman"/>
                <a:ea typeface="Times New Roman"/>
              </a:rPr>
            </a:br>
            <a:endParaRPr lang="ru-RU" sz="1600" b="1" dirty="0">
              <a:solidFill>
                <a:srgbClr val="003399"/>
              </a:solidFill>
              <a:latin typeface="Times New Roman"/>
              <a:ea typeface="Times New Roman"/>
            </a:endParaRPr>
          </a:p>
        </p:txBody>
      </p:sp>
      <p:pic>
        <p:nvPicPr>
          <p:cNvPr id="6" name="Picture 4" descr="C:\Users\Работник\Pictures\клипарт\ПЕТУХ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651" y="24033"/>
            <a:ext cx="630349" cy="6259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5" t="89739" r="2035" b="1255"/>
          <a:stretch/>
        </p:blipFill>
        <p:spPr bwMode="auto">
          <a:xfrm rot="2177088">
            <a:off x="4305073" y="1413394"/>
            <a:ext cx="573932" cy="5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8" t="89625" r="15342" b="1369"/>
          <a:stretch/>
        </p:blipFill>
        <p:spPr bwMode="auto">
          <a:xfrm rot="19990828">
            <a:off x="4346913" y="2593070"/>
            <a:ext cx="573932" cy="5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7" t="89349" r="44693" b="1645"/>
          <a:stretch/>
        </p:blipFill>
        <p:spPr bwMode="auto">
          <a:xfrm rot="2088177">
            <a:off x="4342612" y="3585106"/>
            <a:ext cx="498857" cy="47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3" t="89912" r="72697" b="1082"/>
          <a:stretch/>
        </p:blipFill>
        <p:spPr bwMode="auto">
          <a:xfrm rot="20332250">
            <a:off x="4317004" y="4869160"/>
            <a:ext cx="573932" cy="5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91114" r="86462" b="1346"/>
          <a:stretch/>
        </p:blipFill>
        <p:spPr bwMode="auto">
          <a:xfrm rot="19490492">
            <a:off x="4294330" y="5821210"/>
            <a:ext cx="623613" cy="62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5" t="89510" r="29965" b="1484"/>
          <a:stretch/>
        </p:blipFill>
        <p:spPr bwMode="auto">
          <a:xfrm rot="2837128">
            <a:off x="4384787" y="167589"/>
            <a:ext cx="414504" cy="3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0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0" t="89980" r="44020" b="1014"/>
          <a:stretch/>
        </p:blipFill>
        <p:spPr bwMode="auto">
          <a:xfrm rot="1529239">
            <a:off x="4379015" y="3186841"/>
            <a:ext cx="682669" cy="68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6" t="89742" r="72964" b="1252"/>
          <a:stretch/>
        </p:blipFill>
        <p:spPr bwMode="auto">
          <a:xfrm rot="778243">
            <a:off x="5813545" y="2525706"/>
            <a:ext cx="79208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t="89739" r="86797" b="1255"/>
          <a:stretch/>
        </p:blipFill>
        <p:spPr bwMode="auto">
          <a:xfrm rot="19510449">
            <a:off x="8051516" y="1264065"/>
            <a:ext cx="634214" cy="67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89389" r="58797" b="1605"/>
          <a:stretch/>
        </p:blipFill>
        <p:spPr bwMode="auto">
          <a:xfrm rot="778243">
            <a:off x="1419497" y="2038921"/>
            <a:ext cx="79208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5436096" y="1833956"/>
            <a:ext cx="0" cy="1834671"/>
          </a:xfrm>
          <a:prstGeom prst="line">
            <a:avLst/>
          </a:prstGeom>
          <a:ln w="63500">
            <a:gradFill flip="none" rotWithShape="1">
              <a:gsLst>
                <a:gs pos="0">
                  <a:srgbClr val="6DC0FF"/>
                </a:gs>
                <a:gs pos="50000">
                  <a:schemeClr val="bg1"/>
                </a:gs>
                <a:gs pos="100000">
                  <a:srgbClr val="6DC0FF"/>
                </a:gs>
              </a:gsLst>
              <a:path path="rect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455640" y="1935600"/>
            <a:ext cx="0" cy="2304256"/>
          </a:xfrm>
          <a:prstGeom prst="line">
            <a:avLst/>
          </a:prstGeom>
          <a:ln w="63500">
            <a:gradFill flip="none" rotWithShape="1">
              <a:gsLst>
                <a:gs pos="0">
                  <a:srgbClr val="6DC0FF"/>
                </a:gs>
                <a:gs pos="50000">
                  <a:schemeClr val="bg1"/>
                </a:gs>
                <a:gs pos="100000">
                  <a:srgbClr val="6DC0FF"/>
                </a:gs>
              </a:gsLst>
              <a:path path="rect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012832" y="1807161"/>
            <a:ext cx="0" cy="1512168"/>
          </a:xfrm>
          <a:prstGeom prst="line">
            <a:avLst/>
          </a:prstGeom>
          <a:ln w="63500">
            <a:gradFill flip="none" rotWithShape="1">
              <a:gsLst>
                <a:gs pos="0">
                  <a:srgbClr val="6DC0FF"/>
                </a:gs>
                <a:gs pos="50000">
                  <a:schemeClr val="bg1"/>
                </a:gs>
                <a:gs pos="100000">
                  <a:srgbClr val="6DC0FF"/>
                </a:gs>
              </a:gsLst>
              <a:path path="rect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2073766" y="1900957"/>
            <a:ext cx="0" cy="1512168"/>
          </a:xfrm>
          <a:prstGeom prst="line">
            <a:avLst/>
          </a:prstGeom>
          <a:ln w="63500">
            <a:gradFill flip="none" rotWithShape="1">
              <a:gsLst>
                <a:gs pos="0">
                  <a:srgbClr val="6DC0FF"/>
                </a:gs>
                <a:gs pos="50000">
                  <a:schemeClr val="bg1"/>
                </a:gs>
                <a:gs pos="100000">
                  <a:srgbClr val="6DC0FF"/>
                </a:gs>
              </a:gsLst>
              <a:path path="rect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711809" y="853105"/>
            <a:ext cx="5616624" cy="1006203"/>
          </a:xfrm>
          <a:prstGeom prst="rect">
            <a:avLst/>
          </a:pr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4" descr="C:\Users\Работник\Pictures\клипарт\ПЕТУХ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644" y="476672"/>
            <a:ext cx="825640" cy="8199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1" t="90195" r="14529" b="799"/>
          <a:stretch/>
        </p:blipFill>
        <p:spPr bwMode="auto">
          <a:xfrm rot="18635418">
            <a:off x="7097942" y="2123654"/>
            <a:ext cx="651139" cy="61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5" t="89739" r="2035" b="1255"/>
          <a:stretch/>
        </p:blipFill>
        <p:spPr bwMode="auto">
          <a:xfrm>
            <a:off x="413622" y="1248956"/>
            <a:ext cx="573932" cy="5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2293084" y="446545"/>
            <a:ext cx="4454075" cy="531360"/>
            <a:chOff x="475264" y="0"/>
            <a:chExt cx="4454075" cy="53136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75264" y="0"/>
              <a:ext cx="4454075" cy="531360"/>
            </a:xfrm>
            <a:prstGeom prst="roundRect">
              <a:avLst/>
            </a:prstGeom>
            <a:gradFill rotWithShape="0">
              <a:gsLst>
                <a:gs pos="0">
                  <a:srgbClr val="6DC0FF"/>
                </a:gs>
                <a:gs pos="49000">
                  <a:schemeClr val="bg1"/>
                </a:gs>
                <a:gs pos="100000">
                  <a:srgbClr val="6DC0FF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501203" y="25939"/>
              <a:ext cx="4402197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787" tIns="0" rIns="196787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rgbClr val="00339A"/>
                  </a:solidFill>
                </a:rPr>
                <a:t>Взаимодействие с семьями воспитанников</a:t>
              </a:r>
              <a:endParaRPr lang="ru-RU" sz="1800" kern="1200" dirty="0">
                <a:solidFill>
                  <a:srgbClr val="00339A"/>
                </a:solidFill>
              </a:endParaRPr>
            </a:p>
          </p:txBody>
        </p:sp>
      </p:grpSp>
      <p:sp>
        <p:nvSpPr>
          <p:cNvPr id="31" name="Овал 30"/>
          <p:cNvSpPr/>
          <p:nvPr/>
        </p:nvSpPr>
        <p:spPr>
          <a:xfrm>
            <a:off x="6012160" y="2487926"/>
            <a:ext cx="2250662" cy="2064444"/>
          </a:xfrm>
          <a:prstGeom prst="ellipse">
            <a:avLst/>
          </a:prstGeom>
          <a:gradFill flip="none" rotWithShape="1">
            <a:gsLst>
              <a:gs pos="97000">
                <a:srgbClr val="6DC0FF"/>
              </a:gs>
              <a:gs pos="3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Моделирование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о</a:t>
            </a:r>
            <a:r>
              <a:rPr lang="ru-RU" sz="1400" b="1" dirty="0" smtClean="0">
                <a:solidFill>
                  <a:srgbClr val="0070C0"/>
                </a:solidFill>
              </a:rPr>
              <a:t>бразовательного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п</a:t>
            </a:r>
            <a:r>
              <a:rPr lang="ru-RU" sz="1400" b="1" dirty="0" smtClean="0">
                <a:solidFill>
                  <a:srgbClr val="0070C0"/>
                </a:solidFill>
              </a:rPr>
              <a:t>роцесса (Управляющий совет)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543394" y="3495466"/>
            <a:ext cx="1800670" cy="1637416"/>
          </a:xfrm>
          <a:prstGeom prst="ellipse">
            <a:avLst/>
          </a:prstGeom>
          <a:gradFill flip="none" rotWithShape="1">
            <a:gsLst>
              <a:gs pos="97000">
                <a:srgbClr val="6DC0FF"/>
              </a:gs>
              <a:gs pos="3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Досуговая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деятельность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7" t="89739" r="30213" b="1255"/>
          <a:stretch/>
        </p:blipFill>
        <p:spPr bwMode="auto">
          <a:xfrm rot="1035691">
            <a:off x="3022602" y="2832515"/>
            <a:ext cx="866076" cy="82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Овал 29"/>
          <p:cNvSpPr/>
          <p:nvPr/>
        </p:nvSpPr>
        <p:spPr>
          <a:xfrm>
            <a:off x="953414" y="2444677"/>
            <a:ext cx="2307212" cy="2107693"/>
          </a:xfrm>
          <a:prstGeom prst="ellipse">
            <a:avLst/>
          </a:prstGeom>
          <a:gradFill flip="none" rotWithShape="1">
            <a:gsLst>
              <a:gs pos="97000">
                <a:srgbClr val="6DC0FF"/>
              </a:gs>
              <a:gs pos="3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Просветительская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работа 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83199" y="977905"/>
            <a:ext cx="5353097" cy="815801"/>
          </a:xfrm>
          <a:prstGeom prst="rect">
            <a:avLst/>
          </a:prstGeom>
          <a:solidFill>
            <a:schemeClr val="bg1">
              <a:alpha val="34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3399"/>
                </a:solidFill>
                <a:latin typeface="Times New Roman"/>
                <a:ea typeface="Times New Roman"/>
              </a:rPr>
              <a:t>Программа </a:t>
            </a:r>
            <a:r>
              <a:rPr lang="ru-RU" sz="1400" dirty="0">
                <a:solidFill>
                  <a:srgbClr val="003399"/>
                </a:solidFill>
                <a:latin typeface="Times New Roman"/>
                <a:ea typeface="Times New Roman"/>
              </a:rPr>
              <a:t>подчеркивает ценность семьи как уникального института воспитания и необходимость развития ответственных и плодотворных отношений с семьями воспитанников</a:t>
            </a:r>
          </a:p>
        </p:txBody>
      </p:sp>
      <p:sp>
        <p:nvSpPr>
          <p:cNvPr id="33" name="Овал 32"/>
          <p:cNvSpPr/>
          <p:nvPr/>
        </p:nvSpPr>
        <p:spPr>
          <a:xfrm>
            <a:off x="2271103" y="3867972"/>
            <a:ext cx="2449247" cy="2285488"/>
          </a:xfrm>
          <a:prstGeom prst="ellipse">
            <a:avLst/>
          </a:prstGeom>
          <a:gradFill flip="none" rotWithShape="1">
            <a:gsLst>
              <a:gs pos="97000">
                <a:srgbClr val="6DC0FF"/>
              </a:gs>
              <a:gs pos="3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Изучение опыта семейного воспитания 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3121222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 </a:t>
            </a:r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образовательное учреждение</a:t>
            </a:r>
            <a:b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сад № 31 «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Заря» г</a:t>
            </a:r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Пятигорск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Работник\Pictures\клипарт\ПЕТУХ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644" y="476672"/>
            <a:ext cx="825640" cy="8199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x-lines.ru/letters/i/cyrillicscript/0688/0d8ac9/60/1/4no7bx6osdeadwfa4na7bxty4n57bcby4n3pbxqozdem3wfo4n67bqgoswo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6" y="1332194"/>
            <a:ext cx="723835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" t="89739" r="14759" b="1416"/>
          <a:stretch/>
        </p:blipFill>
        <p:spPr bwMode="auto">
          <a:xfrm>
            <a:off x="179512" y="6093295"/>
            <a:ext cx="3604548" cy="53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5" t="89739" r="2035" b="1255"/>
          <a:stretch/>
        </p:blipFill>
        <p:spPr bwMode="auto">
          <a:xfrm rot="1010089">
            <a:off x="3877814" y="6048473"/>
            <a:ext cx="573932" cy="5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t="89992" r="86420" b="1163"/>
          <a:stretch/>
        </p:blipFill>
        <p:spPr bwMode="auto">
          <a:xfrm>
            <a:off x="4932040" y="6093294"/>
            <a:ext cx="505722" cy="53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t="90330" r="73260" b="1437"/>
          <a:stretch/>
        </p:blipFill>
        <p:spPr bwMode="auto">
          <a:xfrm rot="1554114">
            <a:off x="5880609" y="6076119"/>
            <a:ext cx="529076" cy="49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7" t="89904" r="59843" b="1090"/>
          <a:stretch/>
        </p:blipFill>
        <p:spPr bwMode="auto">
          <a:xfrm rot="20709585">
            <a:off x="6864438" y="5994575"/>
            <a:ext cx="573932" cy="5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8" t="89646" r="44582" b="1348"/>
          <a:stretch/>
        </p:blipFill>
        <p:spPr bwMode="auto">
          <a:xfrm rot="527161">
            <a:off x="7938999" y="5657787"/>
            <a:ext cx="573932" cy="5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3" t="89842" r="30127" b="1152"/>
          <a:stretch/>
        </p:blipFill>
        <p:spPr bwMode="auto">
          <a:xfrm rot="1831533">
            <a:off x="8278894" y="4775516"/>
            <a:ext cx="573932" cy="5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3" t="89377" r="14377" b="1617"/>
          <a:stretch/>
        </p:blipFill>
        <p:spPr bwMode="auto">
          <a:xfrm rot="21246020">
            <a:off x="8319444" y="3550975"/>
            <a:ext cx="573932" cy="5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5" t="89739" r="2035" b="1255"/>
          <a:stretch/>
        </p:blipFill>
        <p:spPr bwMode="auto">
          <a:xfrm rot="20126094">
            <a:off x="8424150" y="2261513"/>
            <a:ext cx="573932" cy="5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3" t="89694" r="16237" b="1300"/>
          <a:stretch/>
        </p:blipFill>
        <p:spPr bwMode="auto">
          <a:xfrm rot="20305086">
            <a:off x="4920647" y="6046585"/>
            <a:ext cx="720080" cy="68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5515" y="620688"/>
            <a:ext cx="4443642" cy="1897443"/>
          </a:xfrm>
          <a:prstGeom prst="rect">
            <a:avLst/>
          </a:prstGeom>
          <a:solidFill>
            <a:schemeClr val="bg1">
              <a:alpha val="34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3399"/>
                </a:solidFill>
                <a:latin typeface="Times New Roman"/>
                <a:ea typeface="Times New Roman"/>
              </a:rPr>
              <a:t>Основная </a:t>
            </a:r>
            <a:r>
              <a:rPr lang="ru-RU" sz="1400" dirty="0">
                <a:solidFill>
                  <a:srgbClr val="003399"/>
                </a:solidFill>
                <a:latin typeface="Times New Roman"/>
                <a:ea typeface="Times New Roman"/>
              </a:rPr>
              <a:t>образовательная программа МБДОУ детского сада № 31 «Заря» </a:t>
            </a:r>
            <a:r>
              <a:rPr lang="ru-RU" sz="1400" dirty="0" smtClean="0">
                <a:solidFill>
                  <a:srgbClr val="003399"/>
                </a:solidFill>
                <a:latin typeface="Times New Roman"/>
                <a:ea typeface="Times New Roman"/>
              </a:rPr>
              <a:t>создана </a:t>
            </a:r>
            <a:r>
              <a:rPr lang="ru-RU" sz="1400" dirty="0">
                <a:solidFill>
                  <a:srgbClr val="003399"/>
                </a:solidFill>
                <a:latin typeface="Times New Roman"/>
                <a:ea typeface="Times New Roman"/>
              </a:rPr>
              <a:t>в полном соответствии с </a:t>
            </a:r>
            <a:r>
              <a:rPr lang="ru-RU" sz="1400" dirty="0" smtClean="0">
                <a:solidFill>
                  <a:srgbClr val="003399"/>
                </a:solidFill>
                <a:latin typeface="Times New Roman"/>
                <a:ea typeface="Times New Roman"/>
              </a:rPr>
              <a:t>федеральным государственным образовательным стандартом дошкольного образования </a:t>
            </a:r>
            <a:r>
              <a:rPr lang="ru-RU" sz="1400" dirty="0">
                <a:solidFill>
                  <a:srgbClr val="003399"/>
                </a:solidFill>
                <a:latin typeface="Times New Roman"/>
                <a:ea typeface="Times New Roman"/>
              </a:rPr>
              <a:t>и основной образовательной программой дошкольного образования «От рождения до школы» (под редакцией Н.Е. </a:t>
            </a:r>
            <a:r>
              <a:rPr lang="ru-RU" sz="1400" dirty="0" err="1">
                <a:solidFill>
                  <a:srgbClr val="003399"/>
                </a:solidFill>
                <a:latin typeface="Times New Roman"/>
                <a:ea typeface="Times New Roman"/>
              </a:rPr>
              <a:t>Вераксы</a:t>
            </a:r>
            <a:r>
              <a:rPr lang="ru-RU" sz="1400" dirty="0">
                <a:solidFill>
                  <a:srgbClr val="003399"/>
                </a:solidFill>
                <a:latin typeface="Times New Roman"/>
                <a:ea typeface="Times New Roman"/>
              </a:rPr>
              <a:t>, Т.С. Комаровой, М.А. Васильевой). </a:t>
            </a:r>
            <a:endParaRPr lang="ru-RU" dirty="0">
              <a:solidFill>
                <a:srgbClr val="003399"/>
              </a:solidFill>
              <a:latin typeface="Times New Roman"/>
              <a:ea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95" y="476672"/>
            <a:ext cx="4315071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06409" y="2924943"/>
            <a:ext cx="4443642" cy="3100849"/>
          </a:xfrm>
          <a:prstGeom prst="rect">
            <a:avLst/>
          </a:prstGeom>
          <a:solidFill>
            <a:schemeClr val="bg1">
              <a:alpha val="34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3399"/>
                </a:solidFill>
                <a:latin typeface="Times New Roman"/>
                <a:ea typeface="Times New Roman"/>
              </a:rPr>
              <a:t>Нормативно-правовая база:</a:t>
            </a:r>
            <a:endParaRPr lang="ru-RU" sz="1600" b="1" dirty="0">
              <a:solidFill>
                <a:srgbClr val="003399"/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3399"/>
                </a:solidFill>
                <a:latin typeface="Times New Roman"/>
                <a:ea typeface="Times New Roman"/>
              </a:rPr>
              <a:t>1. Федеральный закон от 29.12.2012 №273-ФЗ «Об образовании в Российской Федерации».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3399"/>
                </a:solidFill>
                <a:latin typeface="Times New Roman"/>
                <a:ea typeface="Times New Roman"/>
              </a:rPr>
              <a:t>2. Федеральный государственный образовательный стандарт дошкольного образования. Приказ </a:t>
            </a:r>
            <a:r>
              <a:rPr lang="ru-RU" sz="1400" dirty="0" err="1">
                <a:solidFill>
                  <a:srgbClr val="003399"/>
                </a:solidFill>
                <a:latin typeface="Times New Roman"/>
                <a:ea typeface="Times New Roman"/>
              </a:rPr>
              <a:t>Минобрнауки</a:t>
            </a:r>
            <a:r>
              <a:rPr lang="ru-RU" sz="1400" dirty="0">
                <a:solidFill>
                  <a:srgbClr val="003399"/>
                </a:solidFill>
                <a:latin typeface="Times New Roman"/>
                <a:ea typeface="Times New Roman"/>
              </a:rPr>
              <a:t> России от 17.10.2013 №1155.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3399"/>
                </a:solidFill>
                <a:latin typeface="Times New Roman"/>
                <a:ea typeface="Times New Roman"/>
              </a:rPr>
              <a:t>3.Постановление </a:t>
            </a:r>
            <a:r>
              <a:rPr lang="ru-RU" sz="1400" dirty="0">
                <a:solidFill>
                  <a:srgbClr val="003399"/>
                </a:solidFill>
                <a:latin typeface="Times New Roman"/>
                <a:ea typeface="Times New Roman"/>
              </a:rPr>
              <a:t>Главного государственного санитарного врача Российской Федерации от 15.05.2013 </a:t>
            </a:r>
            <a:r>
              <a:rPr lang="ru-RU" sz="1400" dirty="0" smtClean="0">
                <a:solidFill>
                  <a:srgbClr val="003399"/>
                </a:solidFill>
                <a:latin typeface="Times New Roman"/>
                <a:ea typeface="Times New Roman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/>
                <a:ea typeface="Times New Roman"/>
              </a:rPr>
              <a:t>Об утверждении СанПиН 2.4.1.3049-13 «Санитарно-эпидемиологические требования к устройству, содержанию и организации режима работы дошкольных образовательных организаций</a:t>
            </a:r>
            <a:r>
              <a:rPr lang="ru-RU" sz="1400" dirty="0" smtClean="0">
                <a:solidFill>
                  <a:srgbClr val="003399"/>
                </a:solidFill>
                <a:latin typeface="Times New Roman"/>
                <a:ea typeface="Times New Roman"/>
              </a:rPr>
              <a:t>».</a:t>
            </a:r>
            <a:endParaRPr lang="ru-RU" sz="1400" dirty="0">
              <a:solidFill>
                <a:srgbClr val="003399"/>
              </a:solidFill>
              <a:latin typeface="Times New Roman"/>
              <a:ea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5" t="89739" r="2035" b="1255"/>
          <a:stretch/>
        </p:blipFill>
        <p:spPr bwMode="auto">
          <a:xfrm rot="723445">
            <a:off x="3779912" y="5877272"/>
            <a:ext cx="75865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6" t="89548" r="44364" b="1446"/>
          <a:stretch/>
        </p:blipFill>
        <p:spPr bwMode="auto">
          <a:xfrm rot="904860">
            <a:off x="6143404" y="6025792"/>
            <a:ext cx="573932" cy="5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2" t="89528" r="59338" b="1466"/>
          <a:stretch/>
        </p:blipFill>
        <p:spPr bwMode="auto">
          <a:xfrm rot="20728612">
            <a:off x="7026684" y="6076113"/>
            <a:ext cx="526431" cy="49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2" t="89874" r="73418" b="1120"/>
          <a:stretch/>
        </p:blipFill>
        <p:spPr bwMode="auto">
          <a:xfrm rot="1792491">
            <a:off x="7792055" y="6115942"/>
            <a:ext cx="573932" cy="5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t="90502" r="86395" b="1262"/>
          <a:stretch/>
        </p:blipFill>
        <p:spPr bwMode="auto">
          <a:xfrm rot="20547271">
            <a:off x="8557861" y="5753381"/>
            <a:ext cx="463805" cy="43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1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8170" y="1366520"/>
            <a:ext cx="4443642" cy="1366528"/>
          </a:xfrm>
          <a:prstGeom prst="rect">
            <a:avLst/>
          </a:prstGeom>
          <a:solidFill>
            <a:schemeClr val="bg1">
              <a:alpha val="34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3399"/>
                </a:solidFill>
                <a:latin typeface="Times New Roman"/>
                <a:ea typeface="Times New Roman"/>
              </a:rPr>
              <a:t>Цель  программы </a:t>
            </a:r>
            <a:r>
              <a:rPr lang="ru-RU" sz="1400" dirty="0">
                <a:solidFill>
                  <a:srgbClr val="003399"/>
                </a:solidFill>
                <a:latin typeface="Times New Roman"/>
                <a:ea typeface="Times New Roman"/>
              </a:rPr>
              <a:t>– целостное и разностороннее развитие детей раннего и  дошкольного </a:t>
            </a:r>
            <a:r>
              <a:rPr lang="ru-RU" sz="1400" dirty="0" smtClean="0">
                <a:solidFill>
                  <a:srgbClr val="003399"/>
                </a:solidFill>
                <a:latin typeface="Times New Roman"/>
                <a:ea typeface="Times New Roman"/>
              </a:rPr>
              <a:t>возраста </a:t>
            </a:r>
            <a:r>
              <a:rPr lang="ru-RU" sz="1400" dirty="0">
                <a:solidFill>
                  <a:srgbClr val="003399"/>
                </a:solidFill>
                <a:latin typeface="Times New Roman"/>
                <a:ea typeface="Times New Roman"/>
              </a:rPr>
              <a:t>с учетом индивидуальных особенностей и возможностей в соответствии </a:t>
            </a:r>
            <a:r>
              <a:rPr lang="ru-RU" sz="1400" dirty="0" smtClean="0">
                <a:solidFill>
                  <a:srgbClr val="003399"/>
                </a:solidFill>
                <a:latin typeface="Times New Roman"/>
                <a:ea typeface="Times New Roman"/>
              </a:rPr>
              <a:t>с требованиями </a:t>
            </a:r>
            <a:r>
              <a:rPr lang="ru-RU" sz="1400" dirty="0">
                <a:solidFill>
                  <a:srgbClr val="003399"/>
                </a:solidFill>
                <a:latin typeface="Times New Roman"/>
                <a:ea typeface="Times New Roman"/>
              </a:rPr>
              <a:t>современного общества и государства к качеству дошкольного образования.</a:t>
            </a:r>
            <a:endParaRPr lang="ru-RU" dirty="0">
              <a:solidFill>
                <a:srgbClr val="003399"/>
              </a:solidFill>
              <a:latin typeface="Times New Roman"/>
              <a:ea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262" y="2708920"/>
            <a:ext cx="8770539" cy="3844129"/>
          </a:xfrm>
          <a:prstGeom prst="rect">
            <a:avLst/>
          </a:prstGeom>
          <a:solidFill>
            <a:schemeClr val="bg1">
              <a:alpha val="34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3399"/>
                </a:solidFill>
                <a:latin typeface="Times New Roman"/>
                <a:ea typeface="Times New Roman"/>
              </a:rPr>
              <a:t>Задачи </a:t>
            </a:r>
            <a:r>
              <a:rPr lang="ru-RU" sz="1600" b="1" dirty="0">
                <a:solidFill>
                  <a:srgbClr val="003399"/>
                </a:solidFill>
                <a:latin typeface="Times New Roman"/>
                <a:ea typeface="Times New Roman"/>
              </a:rPr>
              <a:t>программы: 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/>
                <a:ea typeface="Times New Roman"/>
              </a:rPr>
              <a:t>сохранение </a:t>
            </a:r>
            <a:r>
              <a:rPr lang="ru-RU" sz="1400" dirty="0">
                <a:solidFill>
                  <a:srgbClr val="003399"/>
                </a:solidFill>
                <a:latin typeface="Times New Roman"/>
                <a:ea typeface="Times New Roman"/>
              </a:rPr>
              <a:t>и укрепление физического и психического здоровья детей, а также формирование ценности здорового образа жизни;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/>
                <a:ea typeface="Times New Roman"/>
              </a:rPr>
              <a:t>предоставление </a:t>
            </a:r>
            <a:r>
              <a:rPr lang="ru-RU" sz="1400" dirty="0">
                <a:solidFill>
                  <a:srgbClr val="003399"/>
                </a:solidFill>
                <a:latin typeface="Times New Roman"/>
                <a:ea typeface="Times New Roman"/>
              </a:rPr>
              <a:t>равных возможностей для полноценного развития каждого ребенка;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/>
                <a:ea typeface="Times New Roman"/>
              </a:rPr>
              <a:t>развитие </a:t>
            </a:r>
            <a:r>
              <a:rPr lang="ru-RU" sz="1400" dirty="0">
                <a:solidFill>
                  <a:srgbClr val="003399"/>
                </a:solidFill>
                <a:latin typeface="Times New Roman"/>
                <a:ea typeface="Times New Roman"/>
              </a:rPr>
              <a:t>физических, интеллектуальных, нравственных, эстетических, творческих способностей детей, их стремление к саморазвитию;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Times New Roman"/>
                <a:ea typeface="Times New Roman"/>
              </a:rPr>
              <a:t>поддержка и развитие детской инициативности,  самостоятельности в процессе игровой и других видах детской деятельности;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Times New Roman"/>
                <a:ea typeface="Times New Roman"/>
              </a:rPr>
              <a:t>формирование предпосылок учебной деятельности (у детей старшего дошкольного возраста), необходимых и достаточных для успешного решения ими задач начального общего образования и обеспечения преемственности в системе детский сад – начальная школа;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Times New Roman"/>
                <a:ea typeface="Times New Roman"/>
              </a:rPr>
              <a:t>обеспечение доступности качественного образования через вариативное использование ресурсов учреждения, обеспечение психолого-педагогической поддержки семьи и повышение родительской компетентности в вопросах охраны и укрепления здоровья, развития и образования детей.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rgbClr val="003399"/>
              </a:solidFill>
              <a:latin typeface="Times New Roman"/>
              <a:ea typeface="Times New Roman"/>
            </a:endParaRPr>
          </a:p>
        </p:txBody>
      </p:sp>
      <p:pic>
        <p:nvPicPr>
          <p:cNvPr id="5" name="Picture 4" descr="C:\Users\Работник\Pictures\клипарт\ПЕТУ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644" y="476672"/>
            <a:ext cx="825640" cy="8199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0782"/>
            <a:ext cx="1440160" cy="12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027" name="Picture 3" descr="DSCF30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4" t="16098" r="14481" b="18898"/>
          <a:stretch>
            <a:fillRect/>
          </a:stretch>
        </p:blipFill>
        <p:spPr bwMode="auto">
          <a:xfrm>
            <a:off x="1672341" y="208847"/>
            <a:ext cx="1538411" cy="13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1887"/>
            <a:ext cx="1368549" cy="134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t="89739" r="86797" b="1255"/>
          <a:stretch/>
        </p:blipFill>
        <p:spPr bwMode="auto">
          <a:xfrm rot="19933782">
            <a:off x="4260882" y="659624"/>
            <a:ext cx="663297" cy="70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7" t="89739" r="30213" b="1255"/>
          <a:stretch/>
        </p:blipFill>
        <p:spPr bwMode="auto">
          <a:xfrm rot="1035691">
            <a:off x="3199189" y="770600"/>
            <a:ext cx="657785" cy="62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89389" r="58797" b="1605"/>
          <a:stretch/>
        </p:blipFill>
        <p:spPr bwMode="auto">
          <a:xfrm rot="778243">
            <a:off x="1990659" y="1893719"/>
            <a:ext cx="79208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0" t="89980" r="44020" b="1014"/>
          <a:stretch/>
        </p:blipFill>
        <p:spPr bwMode="auto">
          <a:xfrm rot="1529239">
            <a:off x="5549686" y="594679"/>
            <a:ext cx="682669" cy="68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1" t="90195" r="14529" b="799"/>
          <a:stretch/>
        </p:blipFill>
        <p:spPr bwMode="auto">
          <a:xfrm rot="19663257">
            <a:off x="6851083" y="605736"/>
            <a:ext cx="644014" cy="61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5" t="89739" r="2035" b="1255"/>
          <a:stretch/>
        </p:blipFill>
        <p:spPr bwMode="auto">
          <a:xfrm>
            <a:off x="1043608" y="901907"/>
            <a:ext cx="573932" cy="5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39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2" t="90187" r="59128" b="807"/>
          <a:stretch/>
        </p:blipFill>
        <p:spPr bwMode="auto">
          <a:xfrm rot="20036728">
            <a:off x="7757684" y="4179313"/>
            <a:ext cx="862054" cy="92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03548" y="260648"/>
            <a:ext cx="4443642" cy="919098"/>
          </a:xfrm>
          <a:prstGeom prst="rect">
            <a:avLst/>
          </a:prstGeom>
          <a:solidFill>
            <a:schemeClr val="bg1">
              <a:alpha val="34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solidFill>
                <a:srgbClr val="003399"/>
              </a:solidFill>
              <a:latin typeface="Times New Roman"/>
              <a:ea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3399"/>
                </a:solidFill>
                <a:latin typeface="Times New Roman"/>
                <a:ea typeface="Times New Roman"/>
              </a:rPr>
              <a:t>Структура программы учреждения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rgbClr val="003399"/>
              </a:solidFill>
              <a:latin typeface="Times New Roman"/>
              <a:ea typeface="Times New Roman"/>
            </a:endParaRPr>
          </a:p>
        </p:txBody>
      </p:sp>
      <p:pic>
        <p:nvPicPr>
          <p:cNvPr id="5" name="Picture 4" descr="C:\Users\Работник\Pictures\клипарт\ПЕТУХ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644" y="476672"/>
            <a:ext cx="825640" cy="8199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7" t="89739" r="30213" b="1255"/>
          <a:stretch/>
        </p:blipFill>
        <p:spPr bwMode="auto">
          <a:xfrm rot="1041723">
            <a:off x="8213498" y="1484784"/>
            <a:ext cx="573932" cy="5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89542" r="85816" b="1452"/>
          <a:stretch/>
        </p:blipFill>
        <p:spPr bwMode="auto">
          <a:xfrm rot="20723881">
            <a:off x="8237944" y="2280353"/>
            <a:ext cx="475707" cy="45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7" t="89476" r="72523" b="1518"/>
          <a:stretch/>
        </p:blipFill>
        <p:spPr bwMode="auto">
          <a:xfrm rot="1678295">
            <a:off x="8225265" y="3254424"/>
            <a:ext cx="573932" cy="5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Работник\Desktop\яяяяяяяяяяяяяяяяяяяяяяяяяяяя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93" y="886635"/>
            <a:ext cx="7710299" cy="57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3" t="89999" r="44147" b="995"/>
          <a:stretch/>
        </p:blipFill>
        <p:spPr bwMode="auto">
          <a:xfrm rot="19989161">
            <a:off x="7417051" y="5598654"/>
            <a:ext cx="933629" cy="88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9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6" t="89583" r="58514" b="1411"/>
          <a:stretch/>
        </p:blipFill>
        <p:spPr bwMode="auto">
          <a:xfrm rot="2875457">
            <a:off x="4872454" y="5005739"/>
            <a:ext cx="1000060" cy="94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4153">
            <a:off x="7121214" y="1611726"/>
            <a:ext cx="1704808" cy="160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7" t="89687" r="44183" b="1307"/>
          <a:stretch/>
        </p:blipFill>
        <p:spPr bwMode="auto">
          <a:xfrm rot="19769635">
            <a:off x="8105994" y="2843081"/>
            <a:ext cx="978756" cy="92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5" t="90466" r="15335" b="528"/>
          <a:stretch/>
        </p:blipFill>
        <p:spPr bwMode="auto">
          <a:xfrm rot="19306345">
            <a:off x="992897" y="5542425"/>
            <a:ext cx="770387" cy="7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06355" y="260648"/>
            <a:ext cx="7056784" cy="1508105"/>
          </a:xfrm>
          <a:prstGeom prst="rect">
            <a:avLst/>
          </a:prstGeom>
          <a:solidFill>
            <a:schemeClr val="bg1">
              <a:alpha val="34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solidFill>
                <a:srgbClr val="003399"/>
              </a:solidFill>
              <a:latin typeface="Times New Roman"/>
              <a:ea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3399"/>
                </a:solidFill>
                <a:latin typeface="Times New Roman"/>
                <a:ea typeface="Times New Roman"/>
              </a:rPr>
              <a:t>В ДОУ функционирует </a:t>
            </a:r>
            <a:r>
              <a:rPr lang="ru-RU" sz="1600" b="1" dirty="0" smtClean="0">
                <a:solidFill>
                  <a:srgbClr val="003399"/>
                </a:solidFill>
                <a:latin typeface="Times New Roman"/>
                <a:ea typeface="Times New Roman"/>
              </a:rPr>
              <a:t>учебно-методический комплекс,  обеспечивающий осуществление </a:t>
            </a:r>
            <a:r>
              <a:rPr lang="ru-RU" sz="1600" b="1" dirty="0">
                <a:solidFill>
                  <a:srgbClr val="003399"/>
                </a:solidFill>
                <a:latin typeface="Times New Roman"/>
                <a:ea typeface="Times New Roman"/>
              </a:rPr>
              <a:t>образовательного процесса по всем направлениям развития ребенка: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rgbClr val="003399"/>
              </a:solidFill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8848" y="1058540"/>
            <a:ext cx="4176464" cy="4308872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заведующего;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методический кабинет;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кабинет педагога-психолога;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ветлая сенсорная комната;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ёмная сенсорная комната;</a:t>
            </a:r>
            <a:endParaRPr lang="ru-R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изо-студия;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художественного труда;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узыкальный зал;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спортивный зал;</a:t>
            </a:r>
            <a:endParaRPr lang="ru-R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дефектолога;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логопеда;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кабинет познания;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компьютерные классы.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DSCF28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4" t="19678" r="32658" b="9210"/>
          <a:stretch>
            <a:fillRect/>
          </a:stretch>
        </p:blipFill>
        <p:spPr bwMode="auto">
          <a:xfrm rot="492120">
            <a:off x="6892232" y="3560383"/>
            <a:ext cx="1585912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26" y="2780928"/>
            <a:ext cx="1368152" cy="124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1168"/>
            <a:ext cx="1678806" cy="143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2" name="Рисунок 11" descr="C:\Users\Работник\Desktop\материалы ДОУ 31 для КП\фото\IMG_2417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7" t="1961" r="416" b="13442"/>
          <a:stretch/>
        </p:blipFill>
        <p:spPr bwMode="auto">
          <a:xfrm>
            <a:off x="3491880" y="5251045"/>
            <a:ext cx="1718931" cy="13804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9597">
            <a:off x="396599" y="4087918"/>
            <a:ext cx="1419511" cy="114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6" name="Picture 4" descr="C:\Users\Работник\Pictures\клипарт\ПЕТУХ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644" y="476672"/>
            <a:ext cx="825640" cy="8199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5" t="89739" r="2035" b="1255"/>
          <a:stretch/>
        </p:blipFill>
        <p:spPr bwMode="auto">
          <a:xfrm rot="2143089">
            <a:off x="448821" y="2794550"/>
            <a:ext cx="573932" cy="5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55" y="1329823"/>
            <a:ext cx="1714942" cy="145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5" t="89641" r="29755" b="1353"/>
          <a:stretch/>
        </p:blipFill>
        <p:spPr bwMode="auto">
          <a:xfrm rot="20551420">
            <a:off x="6059898" y="4375564"/>
            <a:ext cx="922380" cy="8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DSCF030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t="8928" r="17046" b="19887"/>
          <a:stretch>
            <a:fillRect/>
          </a:stretch>
        </p:blipFill>
        <p:spPr bwMode="auto">
          <a:xfrm>
            <a:off x="5652120" y="5085184"/>
            <a:ext cx="1656184" cy="137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7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Работник\Pictures\клипарт\ПЕТУ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644" y="476672"/>
            <a:ext cx="825640" cy="8199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t="89739" r="86797" b="1255"/>
          <a:stretch/>
        </p:blipFill>
        <p:spPr bwMode="auto">
          <a:xfrm rot="19933782">
            <a:off x="6988869" y="477752"/>
            <a:ext cx="663297" cy="70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7" t="89739" r="30213" b="1255"/>
          <a:stretch/>
        </p:blipFill>
        <p:spPr bwMode="auto">
          <a:xfrm rot="1035691">
            <a:off x="2561586" y="287554"/>
            <a:ext cx="657785" cy="62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89389" r="58797" b="1605"/>
          <a:stretch/>
        </p:blipFill>
        <p:spPr bwMode="auto">
          <a:xfrm rot="778243">
            <a:off x="1167757" y="693311"/>
            <a:ext cx="79208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0" t="89980" r="44020" b="1014"/>
          <a:stretch/>
        </p:blipFill>
        <p:spPr bwMode="auto">
          <a:xfrm rot="1529239">
            <a:off x="5549687" y="258555"/>
            <a:ext cx="682669" cy="68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1" t="90195" r="14529" b="799"/>
          <a:stretch/>
        </p:blipFill>
        <p:spPr bwMode="auto">
          <a:xfrm rot="19663257">
            <a:off x="3896786" y="211567"/>
            <a:ext cx="644014" cy="61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5" t="89739" r="2035" b="1255"/>
          <a:stretch/>
        </p:blipFill>
        <p:spPr bwMode="auto">
          <a:xfrm>
            <a:off x="65878" y="947568"/>
            <a:ext cx="573932" cy="5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959739"/>
              </p:ext>
            </p:extLst>
          </p:nvPr>
        </p:nvGraphicFramePr>
        <p:xfrm>
          <a:off x="2012768" y="2348880"/>
          <a:ext cx="7437628" cy="402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046713" y="904456"/>
            <a:ext cx="4816133" cy="1224951"/>
          </a:xfrm>
          <a:prstGeom prst="rect">
            <a:avLst/>
          </a:prstGeom>
          <a:solidFill>
            <a:schemeClr val="bg1">
              <a:alpha val="34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solidFill>
                <a:srgbClr val="003399"/>
              </a:solidFill>
              <a:latin typeface="Times New Roman"/>
              <a:ea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3399"/>
                </a:solidFill>
                <a:latin typeface="Times New Roman"/>
                <a:ea typeface="Times New Roman"/>
              </a:rPr>
              <a:t>Условия, созданные  в учреждении для реализации ООП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rgbClr val="003399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53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983594" y="1700808"/>
            <a:ext cx="5176812" cy="554400"/>
          </a:xfrm>
          <a:prstGeom prst="rect">
            <a:avLst/>
          </a:pr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4" descr="C:\Users\Работник\Pictures\клипарт\ПЕТУ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644" y="476672"/>
            <a:ext cx="825640" cy="8199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t="89739" r="86797" b="1255"/>
          <a:stretch/>
        </p:blipFill>
        <p:spPr bwMode="auto">
          <a:xfrm rot="19933782">
            <a:off x="6988869" y="477752"/>
            <a:ext cx="663297" cy="70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7" t="89739" r="30213" b="1255"/>
          <a:stretch/>
        </p:blipFill>
        <p:spPr bwMode="auto">
          <a:xfrm rot="1035691">
            <a:off x="2561586" y="287554"/>
            <a:ext cx="657785" cy="62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89389" r="58797" b="1605"/>
          <a:stretch/>
        </p:blipFill>
        <p:spPr bwMode="auto">
          <a:xfrm rot="778243">
            <a:off x="1167757" y="693311"/>
            <a:ext cx="79208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0" t="89980" r="44020" b="1014"/>
          <a:stretch/>
        </p:blipFill>
        <p:spPr bwMode="auto">
          <a:xfrm rot="1529239">
            <a:off x="5549687" y="258555"/>
            <a:ext cx="682669" cy="68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1" t="90195" r="14529" b="799"/>
          <a:stretch/>
        </p:blipFill>
        <p:spPr bwMode="auto">
          <a:xfrm rot="19663257">
            <a:off x="3896786" y="211567"/>
            <a:ext cx="644014" cy="61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5" t="89739" r="2035" b="1255"/>
          <a:stretch/>
        </p:blipFill>
        <p:spPr bwMode="auto">
          <a:xfrm>
            <a:off x="65878" y="947568"/>
            <a:ext cx="573932" cy="5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2319023" y="1395536"/>
            <a:ext cx="4454075" cy="531360"/>
            <a:chOff x="475264" y="0"/>
            <a:chExt cx="4454075" cy="53136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75264" y="0"/>
              <a:ext cx="4454075" cy="531360"/>
            </a:xfrm>
            <a:prstGeom prst="roundRect">
              <a:avLst/>
            </a:prstGeom>
            <a:gradFill rotWithShape="0">
              <a:gsLst>
                <a:gs pos="0">
                  <a:srgbClr val="6DC0FF"/>
                </a:gs>
                <a:gs pos="49000">
                  <a:schemeClr val="bg1"/>
                </a:gs>
                <a:gs pos="100000">
                  <a:srgbClr val="6DC0FF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501203" y="25939"/>
              <a:ext cx="4402197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787" tIns="0" rIns="196787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rgbClr val="00339A"/>
                  </a:solidFill>
                </a:rPr>
                <a:t>П</a:t>
              </a:r>
              <a:r>
                <a:rPr lang="ru-RU" sz="1800" kern="1200" dirty="0" smtClean="0">
                  <a:solidFill>
                    <a:srgbClr val="00339A"/>
                  </a:solidFill>
                </a:rPr>
                <a:t>сихолого-педагогические условия в ДОУ</a:t>
              </a:r>
              <a:endParaRPr lang="ru-RU" sz="1800" kern="1200" dirty="0">
                <a:solidFill>
                  <a:srgbClr val="00339A"/>
                </a:solidFill>
              </a:endParaRPr>
            </a:p>
          </p:txBody>
        </p:sp>
      </p:grpSp>
      <p:graphicFrame>
        <p:nvGraphicFramePr>
          <p:cNvPr id="14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048124"/>
              </p:ext>
            </p:extLst>
          </p:nvPr>
        </p:nvGraphicFramePr>
        <p:xfrm>
          <a:off x="904895" y="2420888"/>
          <a:ext cx="7595569" cy="434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464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983594" y="1700808"/>
            <a:ext cx="5176812" cy="554400"/>
          </a:xfrm>
          <a:prstGeom prst="rect">
            <a:avLst/>
          </a:pr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4" descr="C:\Users\Работник\Pictures\клипарт\ПЕТУ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644" y="476672"/>
            <a:ext cx="825640" cy="8199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t="89739" r="86797" b="1255"/>
          <a:stretch/>
        </p:blipFill>
        <p:spPr bwMode="auto">
          <a:xfrm rot="19933782">
            <a:off x="6988869" y="477752"/>
            <a:ext cx="663297" cy="70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7" t="89739" r="30213" b="1255"/>
          <a:stretch/>
        </p:blipFill>
        <p:spPr bwMode="auto">
          <a:xfrm rot="1035691">
            <a:off x="2561586" y="287554"/>
            <a:ext cx="657785" cy="62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89389" r="58797" b="1605"/>
          <a:stretch/>
        </p:blipFill>
        <p:spPr bwMode="auto">
          <a:xfrm rot="778243">
            <a:off x="1167757" y="693311"/>
            <a:ext cx="79208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0" t="89980" r="44020" b="1014"/>
          <a:stretch/>
        </p:blipFill>
        <p:spPr bwMode="auto">
          <a:xfrm rot="1529239">
            <a:off x="5549687" y="258555"/>
            <a:ext cx="682669" cy="68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1" t="90195" r="14529" b="799"/>
          <a:stretch/>
        </p:blipFill>
        <p:spPr bwMode="auto">
          <a:xfrm rot="19663257">
            <a:off x="3896786" y="211567"/>
            <a:ext cx="644014" cy="61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5" t="89739" r="2035" b="1255"/>
          <a:stretch/>
        </p:blipFill>
        <p:spPr bwMode="auto">
          <a:xfrm>
            <a:off x="65878" y="947568"/>
            <a:ext cx="573932" cy="5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2319023" y="1395536"/>
            <a:ext cx="4454075" cy="531360"/>
            <a:chOff x="475264" y="0"/>
            <a:chExt cx="4454075" cy="53136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75264" y="0"/>
              <a:ext cx="4454075" cy="531360"/>
            </a:xfrm>
            <a:prstGeom prst="roundRect">
              <a:avLst/>
            </a:prstGeom>
            <a:gradFill rotWithShape="0">
              <a:gsLst>
                <a:gs pos="0">
                  <a:srgbClr val="6DC0FF"/>
                </a:gs>
                <a:gs pos="49000">
                  <a:schemeClr val="bg1"/>
                </a:gs>
                <a:gs pos="100000">
                  <a:srgbClr val="6DC0FF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501203" y="25939"/>
              <a:ext cx="4402197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787" tIns="0" rIns="196787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rgbClr val="00339A"/>
                  </a:solidFill>
                </a:rPr>
                <a:t>К</a:t>
              </a:r>
              <a:r>
                <a:rPr lang="ru-RU" sz="1800" kern="1200" dirty="0" smtClean="0">
                  <a:solidFill>
                    <a:srgbClr val="00339A"/>
                  </a:solidFill>
                </a:rPr>
                <a:t>адровые  условия в ДОУ</a:t>
              </a:r>
              <a:endParaRPr lang="ru-RU" sz="1800" kern="1200" dirty="0">
                <a:solidFill>
                  <a:srgbClr val="00339A"/>
                </a:solidFill>
              </a:endParaRP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006999"/>
              </p:ext>
            </p:extLst>
          </p:nvPr>
        </p:nvGraphicFramePr>
        <p:xfrm>
          <a:off x="151095" y="2420888"/>
          <a:ext cx="3791239" cy="273405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8459"/>
                <a:gridCol w="2337877"/>
                <a:gridCol w="114490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339A"/>
                          </a:solidFill>
                          <a:effectLst/>
                        </a:rPr>
                        <a:t>№</a:t>
                      </a:r>
                      <a:endParaRPr lang="ru-RU" sz="1100" dirty="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2000">
                          <a:srgbClr val="6DC0FF"/>
                        </a:gs>
                        <a:gs pos="99000">
                          <a:schemeClr val="bg1"/>
                        </a:gs>
                        <a:gs pos="100000">
                          <a:srgbClr val="6DC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339A"/>
                          </a:solidFill>
                          <a:effectLst/>
                        </a:rPr>
                        <a:t>Должность </a:t>
                      </a:r>
                      <a:endParaRPr lang="ru-RU" sz="1100" dirty="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2000">
                          <a:srgbClr val="6DC0FF"/>
                        </a:gs>
                        <a:gs pos="99000">
                          <a:schemeClr val="bg1"/>
                        </a:gs>
                        <a:gs pos="100000">
                          <a:srgbClr val="6DC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339A"/>
                          </a:solidFill>
                          <a:effectLst/>
                        </a:rPr>
                        <a:t>Количество </a:t>
                      </a:r>
                      <a:endParaRPr lang="ru-RU" sz="110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2000">
                          <a:srgbClr val="6DC0FF"/>
                        </a:gs>
                        <a:gs pos="99000">
                          <a:schemeClr val="bg1"/>
                        </a:gs>
                        <a:gs pos="100000">
                          <a:srgbClr val="6DC0FF"/>
                        </a:gs>
                      </a:gsLst>
                      <a:lin ang="5400000" scaled="1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339A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2000">
                          <a:srgbClr val="6DC0FF"/>
                        </a:gs>
                        <a:gs pos="99000">
                          <a:schemeClr val="bg1"/>
                        </a:gs>
                        <a:gs pos="100000">
                          <a:srgbClr val="6DC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339A"/>
                          </a:solidFill>
                          <a:effectLst/>
                        </a:rPr>
                        <a:t>Всего педагогических работников, из них:</a:t>
                      </a:r>
                      <a:endParaRPr lang="ru-RU" sz="1100" dirty="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2000">
                          <a:srgbClr val="6DC0FF"/>
                        </a:gs>
                        <a:gs pos="99000">
                          <a:schemeClr val="bg1"/>
                        </a:gs>
                        <a:gs pos="100000">
                          <a:srgbClr val="6DC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339A"/>
                          </a:solidFill>
                          <a:effectLst/>
                        </a:rPr>
                        <a:t>31</a:t>
                      </a:r>
                      <a:endParaRPr lang="ru-RU" sz="110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2000">
                          <a:srgbClr val="6DC0FF"/>
                        </a:gs>
                        <a:gs pos="99000">
                          <a:schemeClr val="bg1"/>
                        </a:gs>
                        <a:gs pos="100000">
                          <a:srgbClr val="6DC0FF"/>
                        </a:gs>
                      </a:gsLst>
                      <a:lin ang="5400000" scaled="1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339A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2000">
                          <a:srgbClr val="6DC0FF"/>
                        </a:gs>
                        <a:gs pos="99000">
                          <a:schemeClr val="bg1"/>
                        </a:gs>
                        <a:gs pos="100000">
                          <a:srgbClr val="6DC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339A"/>
                          </a:solidFill>
                          <a:effectLst/>
                        </a:rPr>
                        <a:t>воспитатели</a:t>
                      </a:r>
                      <a:endParaRPr lang="ru-RU" sz="1100" dirty="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2000">
                          <a:srgbClr val="6DC0FF"/>
                        </a:gs>
                        <a:gs pos="99000">
                          <a:schemeClr val="bg1"/>
                        </a:gs>
                        <a:gs pos="100000">
                          <a:srgbClr val="6DC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339A"/>
                          </a:solidFill>
                          <a:effectLst/>
                        </a:rPr>
                        <a:t>24</a:t>
                      </a:r>
                      <a:endParaRPr lang="ru-RU" sz="110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2000">
                          <a:srgbClr val="6DC0FF"/>
                        </a:gs>
                        <a:gs pos="99000">
                          <a:schemeClr val="bg1"/>
                        </a:gs>
                        <a:gs pos="100000">
                          <a:srgbClr val="6DC0FF"/>
                        </a:gs>
                      </a:gsLst>
                      <a:lin ang="5400000" scaled="1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339A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2000">
                          <a:srgbClr val="6DC0FF"/>
                        </a:gs>
                        <a:gs pos="99000">
                          <a:schemeClr val="bg1"/>
                        </a:gs>
                        <a:gs pos="100000">
                          <a:srgbClr val="6DC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339A"/>
                          </a:solidFill>
                          <a:effectLst/>
                        </a:rPr>
                        <a:t>учитель-дефектолог</a:t>
                      </a:r>
                      <a:endParaRPr lang="ru-RU" sz="1100" dirty="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2000">
                          <a:srgbClr val="6DC0FF"/>
                        </a:gs>
                        <a:gs pos="99000">
                          <a:schemeClr val="bg1"/>
                        </a:gs>
                        <a:gs pos="100000">
                          <a:srgbClr val="6DC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339A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2000">
                          <a:srgbClr val="6DC0FF"/>
                        </a:gs>
                        <a:gs pos="99000">
                          <a:schemeClr val="bg1"/>
                        </a:gs>
                        <a:gs pos="100000">
                          <a:srgbClr val="6DC0FF"/>
                        </a:gs>
                      </a:gsLst>
                      <a:lin ang="5400000" scaled="1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339A"/>
                          </a:solidFill>
                          <a:effectLst/>
                        </a:rPr>
                        <a:t>3</a:t>
                      </a:r>
                      <a:endParaRPr lang="ru-RU" sz="110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2000">
                          <a:srgbClr val="6DC0FF"/>
                        </a:gs>
                        <a:gs pos="99000">
                          <a:schemeClr val="bg1"/>
                        </a:gs>
                        <a:gs pos="100000">
                          <a:srgbClr val="6DC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339A"/>
                          </a:solidFill>
                          <a:effectLst/>
                        </a:rPr>
                        <a:t>учитель-логопед </a:t>
                      </a:r>
                      <a:endParaRPr lang="ru-RU" sz="1100" dirty="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2000">
                          <a:srgbClr val="6DC0FF"/>
                        </a:gs>
                        <a:gs pos="99000">
                          <a:schemeClr val="bg1"/>
                        </a:gs>
                        <a:gs pos="100000">
                          <a:srgbClr val="6DC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339A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2000">
                          <a:srgbClr val="6DC0FF"/>
                        </a:gs>
                        <a:gs pos="99000">
                          <a:schemeClr val="bg1"/>
                        </a:gs>
                        <a:gs pos="100000">
                          <a:srgbClr val="6DC0FF"/>
                        </a:gs>
                      </a:gsLst>
                      <a:lin ang="5400000" scaled="1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339A"/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2000">
                          <a:srgbClr val="6DC0FF"/>
                        </a:gs>
                        <a:gs pos="99000">
                          <a:schemeClr val="bg1"/>
                        </a:gs>
                        <a:gs pos="100000">
                          <a:srgbClr val="6DC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339A"/>
                          </a:solidFill>
                          <a:effectLst/>
                        </a:rPr>
                        <a:t>педагог-психолог</a:t>
                      </a:r>
                      <a:endParaRPr lang="ru-RU" sz="1100" dirty="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2000">
                          <a:srgbClr val="6DC0FF"/>
                        </a:gs>
                        <a:gs pos="99000">
                          <a:schemeClr val="bg1"/>
                        </a:gs>
                        <a:gs pos="100000">
                          <a:srgbClr val="6DC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339A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2000">
                          <a:srgbClr val="6DC0FF"/>
                        </a:gs>
                        <a:gs pos="99000">
                          <a:schemeClr val="bg1"/>
                        </a:gs>
                        <a:gs pos="100000">
                          <a:srgbClr val="6DC0FF"/>
                        </a:gs>
                      </a:gsLst>
                      <a:lin ang="5400000" scaled="1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339A"/>
                          </a:solidFill>
                          <a:effectLst/>
                        </a:rPr>
                        <a:t>5</a:t>
                      </a:r>
                      <a:endParaRPr lang="ru-RU" sz="110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2000">
                          <a:srgbClr val="6DC0FF"/>
                        </a:gs>
                        <a:gs pos="99000">
                          <a:schemeClr val="bg1"/>
                        </a:gs>
                        <a:gs pos="100000">
                          <a:srgbClr val="6DC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339A"/>
                          </a:solidFill>
                          <a:effectLst/>
                        </a:rPr>
                        <a:t>инструктор по физической культуре</a:t>
                      </a:r>
                      <a:endParaRPr lang="ru-RU" sz="1100" dirty="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2000">
                          <a:srgbClr val="6DC0FF"/>
                        </a:gs>
                        <a:gs pos="99000">
                          <a:schemeClr val="bg1"/>
                        </a:gs>
                        <a:gs pos="100000">
                          <a:srgbClr val="6DC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339A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2000">
                          <a:srgbClr val="6DC0FF"/>
                        </a:gs>
                        <a:gs pos="99000">
                          <a:schemeClr val="bg1"/>
                        </a:gs>
                        <a:gs pos="100000">
                          <a:srgbClr val="6DC0FF"/>
                        </a:gs>
                      </a:gsLst>
                      <a:lin ang="5400000" scaled="1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339A"/>
                          </a:solidFill>
                          <a:effectLst/>
                        </a:rPr>
                        <a:t>6</a:t>
                      </a:r>
                      <a:endParaRPr lang="ru-RU" sz="110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2000">
                          <a:srgbClr val="6DC0FF"/>
                        </a:gs>
                        <a:gs pos="99000">
                          <a:schemeClr val="bg1"/>
                        </a:gs>
                        <a:gs pos="100000">
                          <a:srgbClr val="6DC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339A"/>
                          </a:solidFill>
                          <a:effectLst/>
                        </a:rPr>
                        <a:t>музыкальный руководитель</a:t>
                      </a:r>
                      <a:endParaRPr lang="ru-RU" sz="110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2000">
                          <a:srgbClr val="6DC0FF"/>
                        </a:gs>
                        <a:gs pos="99000">
                          <a:schemeClr val="bg1"/>
                        </a:gs>
                        <a:gs pos="100000">
                          <a:srgbClr val="6DC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339A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2000">
                          <a:srgbClr val="6DC0FF"/>
                        </a:gs>
                        <a:gs pos="99000">
                          <a:schemeClr val="bg1"/>
                        </a:gs>
                        <a:gs pos="100000">
                          <a:srgbClr val="6DC0FF"/>
                        </a:gs>
                      </a:gsLst>
                      <a:lin ang="5400000" scaled="1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339A"/>
                          </a:solidFill>
                          <a:effectLst/>
                        </a:rPr>
                        <a:t>7</a:t>
                      </a:r>
                      <a:endParaRPr lang="ru-RU" sz="110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2000">
                          <a:srgbClr val="6DC0FF"/>
                        </a:gs>
                        <a:gs pos="99000">
                          <a:schemeClr val="bg1"/>
                        </a:gs>
                        <a:gs pos="100000">
                          <a:srgbClr val="6DC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339A"/>
                          </a:solidFill>
                          <a:effectLst/>
                        </a:rPr>
                        <a:t>педагог-организатор</a:t>
                      </a:r>
                      <a:endParaRPr lang="ru-RU" sz="110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2000">
                          <a:srgbClr val="6DC0FF"/>
                        </a:gs>
                        <a:gs pos="99000">
                          <a:schemeClr val="bg1"/>
                        </a:gs>
                        <a:gs pos="100000">
                          <a:srgbClr val="6DC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339A"/>
                          </a:solidFill>
                          <a:effectLst/>
                        </a:rPr>
                        <a:t>2</a:t>
                      </a:r>
                      <a:endParaRPr lang="ru-RU" sz="1100" dirty="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2000">
                          <a:srgbClr val="6DC0FF"/>
                        </a:gs>
                        <a:gs pos="99000">
                          <a:schemeClr val="bg1"/>
                        </a:gs>
                        <a:gs pos="100000">
                          <a:srgbClr val="6DC0FF"/>
                        </a:gs>
                      </a:gsLst>
                      <a:lin ang="5400000" scaled="1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339A"/>
                          </a:solidFill>
                          <a:effectLst/>
                        </a:rPr>
                        <a:t>8</a:t>
                      </a:r>
                      <a:endParaRPr lang="ru-RU" sz="110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2000">
                          <a:srgbClr val="6DC0FF"/>
                        </a:gs>
                        <a:gs pos="99000">
                          <a:schemeClr val="bg1"/>
                        </a:gs>
                        <a:gs pos="100000">
                          <a:srgbClr val="6DC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339A"/>
                          </a:solidFill>
                          <a:effectLst/>
                        </a:rPr>
                        <a:t>учебно-вспомогательный персонал</a:t>
                      </a:r>
                      <a:endParaRPr lang="ru-RU" sz="110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2000">
                          <a:srgbClr val="6DC0FF"/>
                        </a:gs>
                        <a:gs pos="99000">
                          <a:schemeClr val="bg1"/>
                        </a:gs>
                        <a:gs pos="100000">
                          <a:srgbClr val="6DC0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339A"/>
                          </a:solidFill>
                          <a:effectLst/>
                        </a:rPr>
                        <a:t>11</a:t>
                      </a:r>
                      <a:endParaRPr lang="ru-RU" sz="1100" dirty="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2000">
                          <a:srgbClr val="6DC0FF"/>
                        </a:gs>
                        <a:gs pos="99000">
                          <a:schemeClr val="bg1"/>
                        </a:gs>
                        <a:gs pos="100000">
                          <a:srgbClr val="6DC0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584875"/>
              </p:ext>
            </p:extLst>
          </p:nvPr>
        </p:nvGraphicFramePr>
        <p:xfrm>
          <a:off x="4545210" y="4509120"/>
          <a:ext cx="3859673" cy="216024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90328"/>
                <a:gridCol w="1677640"/>
                <a:gridCol w="691705"/>
              </a:tblGrid>
              <a:tr h="240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339A"/>
                          </a:solidFill>
                          <a:effectLst/>
                        </a:rPr>
                        <a:t>Образование </a:t>
                      </a:r>
                      <a:endParaRPr lang="ru-RU" sz="1100" dirty="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7000">
                          <a:srgbClr val="6DC0FF"/>
                        </a:gs>
                        <a:gs pos="98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339A"/>
                          </a:solidFill>
                          <a:effectLst/>
                        </a:rPr>
                        <a:t>Количество </a:t>
                      </a:r>
                      <a:endParaRPr lang="ru-RU" sz="110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DC0FF"/>
                        </a:gs>
                        <a:gs pos="87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339A"/>
                          </a:solidFill>
                          <a:effectLst/>
                        </a:rPr>
                        <a:t>%</a:t>
                      </a:r>
                      <a:endParaRPr lang="ru-RU" sz="110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DC0FF"/>
                        </a:gs>
                        <a:gs pos="87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339A"/>
                          </a:solidFill>
                          <a:effectLst/>
                        </a:rPr>
                        <a:t>Высшее педагогическое (дошкольное)</a:t>
                      </a:r>
                      <a:endParaRPr lang="ru-RU" sz="1100" dirty="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DC0FF"/>
                        </a:gs>
                        <a:gs pos="87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339A"/>
                          </a:solidFill>
                          <a:effectLst/>
                        </a:rPr>
                        <a:t>9</a:t>
                      </a:r>
                      <a:endParaRPr lang="ru-RU" sz="1100" dirty="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DC0FF"/>
                        </a:gs>
                        <a:gs pos="87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339A"/>
                          </a:solidFill>
                          <a:effectLst/>
                        </a:rPr>
                        <a:t>29</a:t>
                      </a:r>
                      <a:endParaRPr lang="ru-RU" sz="1100" dirty="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DC0FF"/>
                        </a:gs>
                        <a:gs pos="87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339A"/>
                          </a:solidFill>
                          <a:effectLst/>
                        </a:rPr>
                        <a:t>Высшее  педагогическое</a:t>
                      </a:r>
                      <a:endParaRPr lang="ru-RU" sz="110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DC0FF"/>
                        </a:gs>
                        <a:gs pos="87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339A"/>
                          </a:solidFill>
                          <a:effectLst/>
                        </a:rPr>
                        <a:t>4</a:t>
                      </a:r>
                      <a:endParaRPr lang="ru-RU" sz="1100" dirty="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DC0FF"/>
                        </a:gs>
                        <a:gs pos="87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339A"/>
                          </a:solidFill>
                          <a:effectLst/>
                        </a:rPr>
                        <a:t>13</a:t>
                      </a:r>
                      <a:endParaRPr lang="ru-RU" sz="110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DC0FF"/>
                        </a:gs>
                        <a:gs pos="87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339A"/>
                          </a:solidFill>
                          <a:effectLst/>
                        </a:rPr>
                        <a:t>Среднее профессиональное (дошкольное)</a:t>
                      </a:r>
                      <a:endParaRPr lang="ru-RU" sz="1100" dirty="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DC0FF"/>
                        </a:gs>
                        <a:gs pos="95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339A"/>
                          </a:solidFill>
                          <a:effectLst/>
                        </a:rPr>
                        <a:t>18</a:t>
                      </a:r>
                      <a:endParaRPr lang="ru-RU" sz="1100" dirty="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DC0FF"/>
                        </a:gs>
                        <a:gs pos="87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339A"/>
                          </a:solidFill>
                          <a:effectLst/>
                        </a:rPr>
                        <a:t>58</a:t>
                      </a:r>
                      <a:endParaRPr lang="ru-RU" sz="1100" dirty="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DC0FF"/>
                        </a:gs>
                        <a:gs pos="87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822010"/>
              </p:ext>
            </p:extLst>
          </p:nvPr>
        </p:nvGraphicFramePr>
        <p:xfrm>
          <a:off x="3756377" y="2780928"/>
          <a:ext cx="5179139" cy="147218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76253"/>
                <a:gridCol w="1396025"/>
                <a:gridCol w="170686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339A"/>
                          </a:solidFill>
                          <a:effectLst/>
                        </a:rPr>
                        <a:t>Квалификационная категория </a:t>
                      </a:r>
                      <a:endParaRPr lang="ru-RU" sz="1100" dirty="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DC0FF"/>
                        </a:gs>
                        <a:gs pos="87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339A"/>
                          </a:solidFill>
                          <a:effectLst/>
                        </a:rPr>
                        <a:t>Количество </a:t>
                      </a:r>
                      <a:endParaRPr lang="ru-RU" sz="110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DC0FF"/>
                        </a:gs>
                        <a:gs pos="87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339A"/>
                          </a:solidFill>
                          <a:effectLst/>
                        </a:rPr>
                        <a:t>%</a:t>
                      </a:r>
                      <a:endParaRPr lang="ru-RU" sz="110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DC0FF"/>
                        </a:gs>
                        <a:gs pos="87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339A"/>
                          </a:solidFill>
                          <a:effectLst/>
                        </a:rPr>
                        <a:t>Высшая</a:t>
                      </a:r>
                      <a:endParaRPr lang="ru-RU" sz="1100" dirty="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DC0FF"/>
                        </a:gs>
                        <a:gs pos="87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339A"/>
                          </a:solidFill>
                          <a:effectLst/>
                        </a:rPr>
                        <a:t>10</a:t>
                      </a:r>
                      <a:endParaRPr lang="ru-RU" sz="110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DC0FF"/>
                        </a:gs>
                        <a:gs pos="87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339A"/>
                          </a:solidFill>
                          <a:effectLst/>
                        </a:rPr>
                        <a:t>32</a:t>
                      </a:r>
                      <a:endParaRPr lang="ru-RU" sz="110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DC0FF"/>
                        </a:gs>
                        <a:gs pos="87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339A"/>
                          </a:solidFill>
                          <a:effectLst/>
                        </a:rPr>
                        <a:t>Первая </a:t>
                      </a:r>
                      <a:endParaRPr lang="ru-RU" sz="1100" dirty="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DC0FF"/>
                        </a:gs>
                        <a:gs pos="87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339A"/>
                          </a:solidFill>
                          <a:effectLst/>
                        </a:rPr>
                        <a:t>5</a:t>
                      </a:r>
                      <a:endParaRPr lang="ru-RU" sz="110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DC0FF"/>
                        </a:gs>
                        <a:gs pos="87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339A"/>
                          </a:solidFill>
                          <a:effectLst/>
                        </a:rPr>
                        <a:t>17</a:t>
                      </a:r>
                      <a:endParaRPr lang="ru-RU" sz="110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DC0FF"/>
                        </a:gs>
                        <a:gs pos="87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339A"/>
                          </a:solidFill>
                          <a:effectLst/>
                        </a:rPr>
                        <a:t>Соответствие занимаемой должности</a:t>
                      </a:r>
                      <a:endParaRPr lang="ru-RU" sz="1100" dirty="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DC0FF"/>
                        </a:gs>
                        <a:gs pos="87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339A"/>
                          </a:solidFill>
                          <a:effectLst/>
                        </a:rPr>
                        <a:t>13</a:t>
                      </a:r>
                      <a:endParaRPr lang="ru-RU" sz="1100" dirty="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DC0FF"/>
                        </a:gs>
                        <a:gs pos="87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339A"/>
                          </a:solidFill>
                          <a:effectLst/>
                        </a:rPr>
                        <a:t>42</a:t>
                      </a:r>
                      <a:endParaRPr lang="ru-RU" sz="1100" dirty="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DC0FF"/>
                        </a:gs>
                        <a:gs pos="87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339A"/>
                          </a:solidFill>
                          <a:effectLst/>
                        </a:rPr>
                        <a:t>Без категории</a:t>
                      </a:r>
                      <a:endParaRPr lang="ru-RU" sz="110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DC0FF"/>
                        </a:gs>
                        <a:gs pos="87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339A"/>
                          </a:solidFill>
                          <a:effectLst/>
                        </a:rPr>
                        <a:t>3</a:t>
                      </a:r>
                      <a:endParaRPr lang="ru-RU" sz="1100" dirty="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DC0FF"/>
                        </a:gs>
                        <a:gs pos="87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339A"/>
                          </a:solidFill>
                          <a:effectLst/>
                        </a:rPr>
                        <a:t>10</a:t>
                      </a:r>
                      <a:endParaRPr lang="ru-RU" sz="1100" dirty="0">
                        <a:solidFill>
                          <a:srgbClr val="00339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DC0FF"/>
                        </a:gs>
                        <a:gs pos="87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5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983594" y="1700808"/>
            <a:ext cx="5176812" cy="554400"/>
          </a:xfrm>
          <a:prstGeom prst="rect">
            <a:avLst/>
          </a:pr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4" descr="C:\Users\Работник\Pictures\клипарт\ПЕТУ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644" y="476672"/>
            <a:ext cx="825640" cy="8199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t="89739" r="86797" b="1255"/>
          <a:stretch/>
        </p:blipFill>
        <p:spPr bwMode="auto">
          <a:xfrm rot="19933782">
            <a:off x="6988869" y="477752"/>
            <a:ext cx="663297" cy="70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7" t="89739" r="30213" b="1255"/>
          <a:stretch/>
        </p:blipFill>
        <p:spPr bwMode="auto">
          <a:xfrm rot="1035691">
            <a:off x="2561586" y="287554"/>
            <a:ext cx="657785" cy="62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89389" r="58797" b="1605"/>
          <a:stretch/>
        </p:blipFill>
        <p:spPr bwMode="auto">
          <a:xfrm rot="778243">
            <a:off x="1167757" y="693311"/>
            <a:ext cx="79208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0" t="89980" r="44020" b="1014"/>
          <a:stretch/>
        </p:blipFill>
        <p:spPr bwMode="auto">
          <a:xfrm rot="1529239">
            <a:off x="5549687" y="258555"/>
            <a:ext cx="682669" cy="68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1" t="90195" r="14529" b="799"/>
          <a:stretch/>
        </p:blipFill>
        <p:spPr bwMode="auto">
          <a:xfrm rot="19663257">
            <a:off x="3896786" y="211567"/>
            <a:ext cx="644014" cy="61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5" t="89739" r="2035" b="1255"/>
          <a:stretch/>
        </p:blipFill>
        <p:spPr bwMode="auto">
          <a:xfrm>
            <a:off x="65878" y="947568"/>
            <a:ext cx="573932" cy="5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2319023" y="1395536"/>
            <a:ext cx="4454075" cy="531360"/>
            <a:chOff x="475264" y="0"/>
            <a:chExt cx="4454075" cy="53136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75264" y="0"/>
              <a:ext cx="4454075" cy="531360"/>
            </a:xfrm>
            <a:prstGeom prst="roundRect">
              <a:avLst/>
            </a:prstGeom>
            <a:gradFill rotWithShape="0">
              <a:gsLst>
                <a:gs pos="0">
                  <a:srgbClr val="6DC0FF"/>
                </a:gs>
                <a:gs pos="49000">
                  <a:schemeClr val="bg1"/>
                </a:gs>
                <a:gs pos="100000">
                  <a:srgbClr val="6DC0FF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501203" y="25939"/>
              <a:ext cx="4402197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787" tIns="0" rIns="196787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rgbClr val="00339A"/>
                  </a:solidFill>
                </a:rPr>
                <a:t>М</a:t>
              </a:r>
              <a:r>
                <a:rPr lang="ru-RU" sz="1800" kern="1200" dirty="0" smtClean="0">
                  <a:solidFill>
                    <a:srgbClr val="00339A"/>
                  </a:solidFill>
                </a:rPr>
                <a:t>атериально-технические  условия в ДОУ</a:t>
              </a:r>
              <a:endParaRPr lang="ru-RU" sz="1800" kern="1200" dirty="0">
                <a:solidFill>
                  <a:srgbClr val="00339A"/>
                </a:solidFill>
              </a:endParaRPr>
            </a:p>
          </p:txBody>
        </p:sp>
      </p:grpSp>
      <p:graphicFrame>
        <p:nvGraphicFramePr>
          <p:cNvPr id="16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625135"/>
              </p:ext>
            </p:extLst>
          </p:nvPr>
        </p:nvGraphicFramePr>
        <p:xfrm>
          <a:off x="1187624" y="2492896"/>
          <a:ext cx="7200800" cy="4031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030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62645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E102481-9430-4464-8195-A8DD2AD013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TS010362645</Template>
  <TotalTime>0</TotalTime>
  <Words>1189</Words>
  <Application>Microsoft Office PowerPoint</Application>
  <PresentationFormat>Экран (4:3)</PresentationFormat>
  <Paragraphs>166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TS010362645</vt:lpstr>
      <vt:lpstr>Муниципальное бюджетное дошкольное  образовательное учреждение детский сад № 31 «Заря» г. Пятигорск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2016-06-14T07:04:30Z</dcterms:created>
  <dcterms:modified xsi:type="dcterms:W3CDTF">2016-06-16T13:55:51Z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TC103626459990</vt:lpwstr>
  </property>
</Properties>
</file>